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62"/>
  </p:notesMasterIdLst>
  <p:handoutMasterIdLst>
    <p:handoutMasterId r:id="rId63"/>
  </p:handoutMasterIdLst>
  <p:sldIdLst>
    <p:sldId id="256" r:id="rId3"/>
    <p:sldId id="300" r:id="rId4"/>
    <p:sldId id="257" r:id="rId5"/>
    <p:sldId id="297" r:id="rId6"/>
    <p:sldId id="299" r:id="rId7"/>
    <p:sldId id="281" r:id="rId8"/>
    <p:sldId id="301" r:id="rId9"/>
    <p:sldId id="302" r:id="rId10"/>
    <p:sldId id="303" r:id="rId11"/>
    <p:sldId id="304" r:id="rId12"/>
    <p:sldId id="305" r:id="rId13"/>
    <p:sldId id="306" r:id="rId14"/>
    <p:sldId id="308" r:id="rId15"/>
    <p:sldId id="309" r:id="rId16"/>
    <p:sldId id="310" r:id="rId17"/>
    <p:sldId id="311" r:id="rId18"/>
    <p:sldId id="312" r:id="rId19"/>
    <p:sldId id="313" r:id="rId20"/>
    <p:sldId id="371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32" r:id="rId40"/>
    <p:sldId id="333" r:id="rId41"/>
    <p:sldId id="334" r:id="rId42"/>
    <p:sldId id="335" r:id="rId43"/>
    <p:sldId id="336" r:id="rId44"/>
    <p:sldId id="337" r:id="rId45"/>
    <p:sldId id="338" r:id="rId46"/>
    <p:sldId id="339" r:id="rId47"/>
    <p:sldId id="340" r:id="rId48"/>
    <p:sldId id="341" r:id="rId49"/>
    <p:sldId id="342" r:id="rId50"/>
    <p:sldId id="343" r:id="rId51"/>
    <p:sldId id="344" r:id="rId52"/>
    <p:sldId id="345" r:id="rId53"/>
    <p:sldId id="346" r:id="rId54"/>
    <p:sldId id="347" r:id="rId55"/>
    <p:sldId id="348" r:id="rId56"/>
    <p:sldId id="349" r:id="rId57"/>
    <p:sldId id="350" r:id="rId58"/>
    <p:sldId id="351" r:id="rId59"/>
    <p:sldId id="352" r:id="rId60"/>
    <p:sldId id="355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FFF"/>
    <a:srgbClr val="C3EFFD"/>
    <a:srgbClr val="008080"/>
    <a:srgbClr val="E3F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60" autoAdjust="0"/>
    <p:restoredTop sz="94660"/>
  </p:normalViewPr>
  <p:slideViewPr>
    <p:cSldViewPr snapToGrid="0" showGuides="1">
      <p:cViewPr>
        <p:scale>
          <a:sx n="68" d="100"/>
          <a:sy n="68" d="100"/>
        </p:scale>
        <p:origin x="39" y="1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3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2/25/2015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2/25/2015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49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fld id="{82B77F43-60BE-4E2C-9ECA-774DC50CDAB7}" type="slidenum">
              <a:rPr lang="en-US" sz="1000" smtClean="0"/>
              <a:pPr/>
              <a:t>6</a:t>
            </a:fld>
            <a:endParaRPr lang="en-US" sz="1000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38150" y="706438"/>
            <a:ext cx="6276975" cy="35321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909" y="4473418"/>
            <a:ext cx="5722464" cy="4235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340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9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sz="1200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sz="1200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2/25/2015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/>
              <a:pPr/>
              <a:t>2/25/2015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/>
              <a:pPr/>
              <a:t>‹#›</a:t>
            </a:fld>
            <a:endParaRPr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emf"/><Relationship Id="rId18" Type="http://schemas.openxmlformats.org/officeDocument/2006/relationships/image" Target="../media/image10.jpeg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3.jpeg"/><Relationship Id="rId7" Type="http://schemas.openxmlformats.org/officeDocument/2006/relationships/image" Target="../media/image4.e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image" Target="../media/image12.jpe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emf"/><Relationship Id="rId5" Type="http://schemas.openxmlformats.org/officeDocument/2006/relationships/image" Target="../media/image3.emf"/><Relationship Id="rId15" Type="http://schemas.openxmlformats.org/officeDocument/2006/relationships/image" Target="../media/image8.emf"/><Relationship Id="rId23" Type="http://schemas.openxmlformats.org/officeDocument/2006/relationships/image" Target="../media/image15.jpeg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1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Relationship Id="rId14" Type="http://schemas.openxmlformats.org/officeDocument/2006/relationships/oleObject" Target="../embeddings/oleObject6.bin"/><Relationship Id="rId2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/>
          <a:lstStyle/>
          <a:p>
            <a:r>
              <a:rPr lang="fa-IR" dirty="0" smtClean="0"/>
              <a:t>شبیه سازی فرایند محور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92970" y="4511784"/>
            <a:ext cx="2786062" cy="955565"/>
          </a:xfrm>
        </p:spPr>
        <p:txBody>
          <a:bodyPr/>
          <a:lstStyle/>
          <a:p>
            <a:pPr algn="ctr"/>
            <a:r>
              <a:rPr lang="fa-IR" dirty="0" smtClean="0"/>
              <a:t>دکتر محمد اقدسی </a:t>
            </a:r>
          </a:p>
          <a:p>
            <a:pPr algn="ctr"/>
            <a:r>
              <a:rPr lang="fa-IR" dirty="0" smtClean="0"/>
              <a:t>دانشگاه مهر آستان ترم دوم ۹۳-۹۴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 title="Sample Picture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  <p:sp>
        <p:nvSpPr>
          <p:cNvPr id="2" name="Oval 1"/>
          <p:cNvSpPr/>
          <p:nvPr/>
        </p:nvSpPr>
        <p:spPr>
          <a:xfrm>
            <a:off x="500063" y="158591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5400" dirty="0" smtClean="0"/>
              <a:t>2</a:t>
            </a:r>
            <a:endParaRPr lang="fa-IR" sz="5400" dirty="0"/>
          </a:p>
        </p:txBody>
      </p: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5345" y="1624866"/>
            <a:ext cx="10096500" cy="2219691"/>
          </a:xfrm>
        </p:spPr>
        <p:txBody>
          <a:bodyPr/>
          <a:lstStyle/>
          <a:p>
            <a:r>
              <a:rPr lang="fa-IR" dirty="0" smtClean="0">
                <a:cs typeface="B Titr" pitchFamily="2" charset="-78"/>
              </a:rPr>
              <a:t>تشخیص، ارزیابی و معماری فرایند ها</a:t>
            </a:r>
            <a:endParaRPr lang="en-US" dirty="0">
              <a:cs typeface="B Titr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796161"/>
            <a:ext cx="10607411" cy="1440160"/>
          </a:xfrm>
        </p:spPr>
        <p:txBody>
          <a:bodyPr>
            <a:normAutofit/>
          </a:bodyPr>
          <a:lstStyle/>
          <a:p>
            <a:pPr rtl="0"/>
            <a:r>
              <a:rPr lang="en-US" sz="2400" dirty="0" smtClean="0">
                <a:solidFill>
                  <a:schemeClr val="bg1"/>
                </a:solidFill>
              </a:rPr>
              <a:t>Fundamentals of Business Process Management</a:t>
            </a:r>
          </a:p>
          <a:p>
            <a:pPr rtl="0"/>
            <a:r>
              <a:rPr lang="en-US" sz="1800" dirty="0" smtClean="0">
                <a:solidFill>
                  <a:schemeClr val="bg1"/>
                </a:solidFill>
              </a:rPr>
              <a:t>Marlon Dumas, </a:t>
            </a:r>
            <a:r>
              <a:rPr lang="en-US" sz="1800" dirty="0">
                <a:solidFill>
                  <a:schemeClr val="bg1"/>
                </a:solidFill>
              </a:rPr>
              <a:t>Marcello </a:t>
            </a:r>
            <a:r>
              <a:rPr lang="en-US" sz="1800" dirty="0" smtClean="0">
                <a:solidFill>
                  <a:schemeClr val="bg1"/>
                </a:solidFill>
              </a:rPr>
              <a:t>La, </a:t>
            </a:r>
            <a:r>
              <a:rPr lang="en-US" sz="1800" dirty="0">
                <a:solidFill>
                  <a:schemeClr val="bg1"/>
                </a:solidFill>
              </a:rPr>
              <a:t>Rosa </a:t>
            </a:r>
            <a:r>
              <a:rPr lang="en-US" sz="1800" dirty="0" smtClean="0">
                <a:solidFill>
                  <a:schemeClr val="bg1"/>
                </a:solidFill>
              </a:rPr>
              <a:t>Jan </a:t>
            </a:r>
            <a:r>
              <a:rPr lang="en-US" sz="1800" dirty="0" err="1">
                <a:solidFill>
                  <a:schemeClr val="bg1"/>
                </a:solidFill>
              </a:rPr>
              <a:t>Mendling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and </a:t>
            </a:r>
            <a:r>
              <a:rPr lang="en-US" sz="1800" dirty="0" err="1">
                <a:solidFill>
                  <a:schemeClr val="bg1"/>
                </a:solidFill>
              </a:rPr>
              <a:t>Hajo</a:t>
            </a:r>
            <a:r>
              <a:rPr lang="en-US" sz="1800" dirty="0">
                <a:solidFill>
                  <a:schemeClr val="bg1"/>
                </a:solidFill>
              </a:rPr>
              <a:t> A. </a:t>
            </a:r>
            <a:r>
              <a:rPr lang="en-US" sz="1800" dirty="0" err="1">
                <a:solidFill>
                  <a:schemeClr val="bg1"/>
                </a:solidFill>
              </a:rPr>
              <a:t>Reijers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27882" y="4109722"/>
            <a:ext cx="621942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152" lvl="0" algn="ctr" rtl="1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600" dirty="0">
                <a:solidFill>
                  <a:schemeClr val="tx2"/>
                </a:solidFill>
                <a:cs typeface="B Titr" pitchFamily="2" charset="-78"/>
              </a:rPr>
              <a:t>دکتر محمد اقدسی</a:t>
            </a:r>
          </a:p>
          <a:p>
            <a:pPr marL="73152" lvl="0" algn="ctr" rtl="1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600" dirty="0">
                <a:solidFill>
                  <a:schemeClr val="tx2"/>
                </a:solidFill>
                <a:cs typeface="B Titr" pitchFamily="2" charset="-78"/>
              </a:rPr>
              <a:t> بر اساس فصل دوم کتاب</a:t>
            </a:r>
          </a:p>
        </p:txBody>
      </p:sp>
    </p:spTree>
    <p:extLst>
      <p:ext uri="{BB962C8B-B14F-4D97-AF65-F5344CB8AC3E}">
        <p14:creationId xmlns:p14="http://schemas.microsoft.com/office/powerpoint/2010/main" val="267546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مباحث این هفته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5632" y="1937578"/>
            <a:ext cx="11029950" cy="293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مقدمه ای بر شبیه سازی،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a-IR" sz="2800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فراگیری و همه جایی مباحث فرایند.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2800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28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Processes </a:t>
            </a:r>
            <a:r>
              <a:rPr lang="en-US" sz="28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Everywhere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fa-IR" sz="24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اجزا و عناصر فرایند های کسب و </a:t>
            </a: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کار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28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Ingredients </a:t>
            </a:r>
            <a:r>
              <a:rPr lang="en-US" sz="28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of a Business Process</a:t>
            </a:r>
            <a:r>
              <a:rPr lang="en-US" sz="2800" dirty="0">
                <a:latin typeface="B Nazanin" panose="000004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منشا دانش مدیریت فرایند و تاریخچه </a:t>
            </a: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آن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 </a:t>
            </a:r>
            <a:r>
              <a:rPr lang="fa-I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-Bold"/>
              </a:rPr>
              <a:t> </a:t>
            </a:r>
            <a:r>
              <a:rPr lang="en-US" sz="28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Origins and History of BPM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دوره </a:t>
            </a: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عمر مدیریت </a:t>
            </a: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فراین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</a:t>
            </a: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ها وسهم  شبیه سازی در آن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28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The </a:t>
            </a:r>
            <a:r>
              <a:rPr lang="en-US" sz="28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BPM Lifecycle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فراگیری و همه جایی مباحث فرایند.</a:t>
            </a:r>
            <a:r>
              <a:rPr lang="fa-IR" sz="40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/>
            </a:r>
            <a:br>
              <a:rPr lang="fa-IR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2061" y="3684406"/>
            <a:ext cx="10071099" cy="509750"/>
          </a:xfrm>
        </p:spPr>
        <p:txBody>
          <a:bodyPr>
            <a:noAutofit/>
          </a:bodyPr>
          <a:lstStyle/>
          <a:p>
            <a:r>
              <a:rPr lang="fa-IR" sz="4000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/>
            </a:r>
            <a:br>
              <a:rPr lang="fa-IR" sz="4000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</a:br>
            <a:r>
              <a:rPr lang="fa-IR" sz="40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40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Processes </a:t>
            </a:r>
            <a:r>
              <a:rPr lang="en-US" sz="40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Everywhere </a:t>
            </a:r>
            <a:r>
              <a:rPr lang="fa-IR" sz="40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3785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r" rtl="1"/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اجزا و عناصر فرایند های کسب و کار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/>
            </a:r>
            <a:b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8" y="3984443"/>
            <a:ext cx="10071099" cy="5097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Ingredients of a Business Process</a:t>
            </a:r>
            <a:r>
              <a:rPr lang="en-US" sz="4000" dirty="0">
                <a:latin typeface="B Nazanin" panose="000004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501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895" y="125413"/>
            <a:ext cx="10560538" cy="1143000"/>
          </a:xfrm>
        </p:spPr>
        <p:txBody>
          <a:bodyPr/>
          <a:lstStyle/>
          <a:p>
            <a:pPr algn="ctr"/>
            <a:r>
              <a:rPr lang="en-US" dirty="0" smtClean="0">
                <a:ea typeface="ＭＳ Ｐゴシック" pitchFamily="34" charset="-128"/>
              </a:rPr>
              <a:t>BPM Lifecycle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fa-IR" dirty="0" smtClean="0">
                <a:ea typeface="ＭＳ Ｐゴシック" pitchFamily="34" charset="-128"/>
              </a:rPr>
              <a:t>چرخه  حیات فرایند کسب وکار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10017371" y="1646384"/>
            <a:ext cx="887046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1158632" y="2798910"/>
            <a:ext cx="17584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AU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987308"/>
              </p:ext>
            </p:extLst>
          </p:nvPr>
        </p:nvGraphicFramePr>
        <p:xfrm>
          <a:off x="2258646" y="1667094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" name="Visio" r:id="rId4" imgW="6911893" imgH="5913324" progId="Visio.Drawing.11">
                  <p:embed/>
                </p:oleObj>
              </mc:Choice>
              <mc:Fallback>
                <p:oleObj name="Visio" r:id="rId4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8646" y="1667094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468747"/>
              </p:ext>
            </p:extLst>
          </p:nvPr>
        </p:nvGraphicFramePr>
        <p:xfrm>
          <a:off x="2259318" y="1666796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" name="Visio" r:id="rId6" imgW="6911893" imgH="5913324" progId="Visio.Drawing.11">
                  <p:embed/>
                </p:oleObj>
              </mc:Choice>
              <mc:Fallback>
                <p:oleObj name="Visio" r:id="rId6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318" y="1666796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8640589"/>
              </p:ext>
            </p:extLst>
          </p:nvPr>
        </p:nvGraphicFramePr>
        <p:xfrm>
          <a:off x="2276386" y="1661742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" name="Visio" r:id="rId8" imgW="6911893" imgH="5913324" progId="Visio.Drawing.11">
                  <p:embed/>
                </p:oleObj>
              </mc:Choice>
              <mc:Fallback>
                <p:oleObj name="Visio" r:id="rId8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386" y="1661742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388618"/>
              </p:ext>
            </p:extLst>
          </p:nvPr>
        </p:nvGraphicFramePr>
        <p:xfrm>
          <a:off x="2276386" y="1666467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" name="Visio" r:id="rId10" imgW="6911893" imgH="5913324" progId="Visio.Drawing.11">
                  <p:embed/>
                </p:oleObj>
              </mc:Choice>
              <mc:Fallback>
                <p:oleObj name="Visio" r:id="rId10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386" y="1666467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04446"/>
              </p:ext>
            </p:extLst>
          </p:nvPr>
        </p:nvGraphicFramePr>
        <p:xfrm>
          <a:off x="2259258" y="1666467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" name="Visio" r:id="rId12" imgW="6911893" imgH="5913324" progId="Visio.Drawing.11">
                  <p:embed/>
                </p:oleObj>
              </mc:Choice>
              <mc:Fallback>
                <p:oleObj name="Visio" r:id="rId12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258" y="1666467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458545"/>
              </p:ext>
            </p:extLst>
          </p:nvPr>
        </p:nvGraphicFramePr>
        <p:xfrm>
          <a:off x="2259318" y="1666796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" name="Visio" r:id="rId14" imgW="6911893" imgH="5913324" progId="Visio.Drawing.11">
                  <p:embed/>
                </p:oleObj>
              </mc:Choice>
              <mc:Fallback>
                <p:oleObj name="Visio" r:id="rId14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318" y="1666796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866038"/>
              </p:ext>
            </p:extLst>
          </p:nvPr>
        </p:nvGraphicFramePr>
        <p:xfrm>
          <a:off x="2276232" y="1667094"/>
          <a:ext cx="6527799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" name="Visio" r:id="rId16" imgW="6911893" imgH="5913324" progId="Visio.Drawing.11">
                  <p:embed/>
                </p:oleObj>
              </mc:Choice>
              <mc:Fallback>
                <p:oleObj name="Visio" r:id="rId16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232" y="1667094"/>
                        <a:ext cx="6527799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2" descr="\\psf\Home\Desktop\pics\ch2_harborarch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891" y="1615763"/>
            <a:ext cx="2346535" cy="97846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\\psf\Home\Desktop\pics\ch3_PurchaseOrder3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8" y="4600661"/>
            <a:ext cx="2003481" cy="94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\\psf\Home\Desktop\pics\ch3_PurchaseOrder1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156767" y="3039751"/>
            <a:ext cx="2127006" cy="19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\\psf\Home\Desktop\pics\ch6_cause_effect_rejected_equipment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966" y="4517192"/>
            <a:ext cx="1934182" cy="111061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\\psf\Home\Desktop\pics\ch7_BIMPCreditApplicationHistograms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00" y="2834912"/>
            <a:ext cx="1930380" cy="83504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2" descr="\\psf\Home\Desktop\pics\ch10_final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98" y="4840366"/>
            <a:ext cx="2261444" cy="46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ounded Rectangle 24"/>
          <p:cNvSpPr/>
          <p:nvPr/>
        </p:nvSpPr>
        <p:spPr bwMode="auto">
          <a:xfrm>
            <a:off x="4689441" y="1695223"/>
            <a:ext cx="1586430" cy="692151"/>
          </a:xfrm>
          <a:prstGeom prst="roundRect">
            <a:avLst/>
          </a:prstGeom>
          <a:noFill/>
          <a:ln w="57150" cap="flat" cmpd="sng" algn="ctr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36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9614" y="174518"/>
            <a:ext cx="10931061" cy="756320"/>
          </a:xfrm>
        </p:spPr>
        <p:txBody>
          <a:bodyPr>
            <a:normAutofit/>
          </a:bodyPr>
          <a:lstStyle/>
          <a:p>
            <a:pPr algn="l"/>
            <a:r>
              <a:rPr lang="fa-IR" sz="2400" i="1" dirty="0" smtClean="0">
                <a:solidFill>
                  <a:schemeClr val="bg1"/>
                </a:solidFill>
                <a:cs typeface="B Titr" pitchFamily="2" charset="-78"/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  <a:cs typeface="B Titr" pitchFamily="2" charset="-78"/>
              </a:rPr>
              <a:t>         </a:t>
            </a:r>
            <a:r>
              <a:rPr lang="fa-IR" sz="2400" i="1" dirty="0" smtClean="0">
                <a:solidFill>
                  <a:schemeClr val="bg1"/>
                </a:solidFill>
                <a:cs typeface="B Titr" pitchFamily="2" charset="-78"/>
              </a:rPr>
              <a:t> مشخص کردن یا تعیین فرایند ها  </a:t>
            </a:r>
            <a:r>
              <a:rPr lang="fa-IR" sz="2800" i="1" dirty="0" smtClean="0">
                <a:solidFill>
                  <a:schemeClr val="bg1"/>
                </a:solidFill>
                <a:cs typeface="B Titr" pitchFamily="2" charset="-78"/>
              </a:rPr>
              <a:t>یعنی چه؟</a:t>
            </a:r>
            <a:r>
              <a:rPr lang="en-US" sz="2800" i="1" dirty="0" smtClean="0">
                <a:solidFill>
                  <a:schemeClr val="bg1"/>
                </a:solidFill>
                <a:cs typeface="B Titr" pitchFamily="2" charset="-78"/>
              </a:rPr>
              <a:t> Process identification</a:t>
            </a:r>
            <a:r>
              <a:rPr lang="fa-IR" sz="2800" i="1" dirty="0" smtClean="0">
                <a:solidFill>
                  <a:schemeClr val="bg1"/>
                </a:solidFill>
                <a:cs typeface="B Titr" pitchFamily="2" charset="-78"/>
              </a:rPr>
              <a:t> </a:t>
            </a:r>
            <a:endParaRPr lang="fa-IR" sz="2800" dirty="0">
              <a:solidFill>
                <a:schemeClr val="bg1"/>
              </a:solidFill>
              <a:cs typeface="B Titr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1625" y="2397472"/>
            <a:ext cx="9304469" cy="4648200"/>
          </a:xfrm>
        </p:spPr>
        <p:txBody>
          <a:bodyPr>
            <a:noAutofit/>
          </a:bodyPr>
          <a:lstStyle/>
          <a:p>
            <a:pPr algn="l"/>
            <a:r>
              <a:rPr lang="en-US" sz="2400" i="1" dirty="0">
                <a:cs typeface="B Titr" pitchFamily="2" charset="-78"/>
              </a:rPr>
              <a:t>Process identification </a:t>
            </a:r>
            <a:r>
              <a:rPr lang="en-US" sz="2400" dirty="0">
                <a:solidFill>
                  <a:srgbClr val="FF0000"/>
                </a:solidFill>
                <a:cs typeface="B Titr" pitchFamily="2" charset="-78"/>
              </a:rPr>
              <a:t>is a set of activities </a:t>
            </a:r>
            <a:r>
              <a:rPr lang="en-US" sz="2400" dirty="0">
                <a:cs typeface="B Titr" pitchFamily="2" charset="-78"/>
              </a:rPr>
              <a:t>aiming to </a:t>
            </a:r>
            <a:r>
              <a:rPr lang="en-US" sz="2400" dirty="0">
                <a:solidFill>
                  <a:srgbClr val="FF0000"/>
                </a:solidFill>
                <a:cs typeface="B Titr" pitchFamily="2" charset="-78"/>
              </a:rPr>
              <a:t>systematically define </a:t>
            </a:r>
            <a:r>
              <a:rPr lang="en-US" sz="2400" dirty="0">
                <a:cs typeface="B Titr" pitchFamily="2" charset="-78"/>
              </a:rPr>
              <a:t>the set </a:t>
            </a:r>
            <a:r>
              <a:rPr lang="en-US" sz="2400" dirty="0" smtClean="0">
                <a:cs typeface="B Titr" pitchFamily="2" charset="-78"/>
              </a:rPr>
              <a:t>of business </a:t>
            </a:r>
            <a:r>
              <a:rPr lang="en-US" sz="2400" dirty="0">
                <a:cs typeface="B Titr" pitchFamily="2" charset="-78"/>
              </a:rPr>
              <a:t>processes of a company and establish </a:t>
            </a:r>
            <a:r>
              <a:rPr lang="en-US" sz="2400" dirty="0">
                <a:solidFill>
                  <a:srgbClr val="FF0000"/>
                </a:solidFill>
                <a:cs typeface="B Titr" pitchFamily="2" charset="-78"/>
              </a:rPr>
              <a:t>clear criteria </a:t>
            </a:r>
            <a:r>
              <a:rPr lang="en-US" sz="2400" dirty="0">
                <a:cs typeface="B Titr" pitchFamily="2" charset="-78"/>
              </a:rPr>
              <a:t>for prioritizing them</a:t>
            </a:r>
            <a:r>
              <a:rPr lang="en-US" sz="2400" dirty="0" smtClean="0">
                <a:cs typeface="B Titr" pitchFamily="2" charset="-78"/>
              </a:rPr>
              <a:t>. </a:t>
            </a:r>
          </a:p>
          <a:p>
            <a:pPr algn="r"/>
            <a:r>
              <a:rPr lang="fa-IR" dirty="0" smtClean="0">
                <a:solidFill>
                  <a:srgbClr val="FF0000"/>
                </a:solidFill>
                <a:cs typeface="B Titr" pitchFamily="2" charset="-78"/>
              </a:rPr>
              <a:t>معماری فرایند </a:t>
            </a:r>
            <a:endParaRPr lang="en-US" dirty="0">
              <a:solidFill>
                <a:srgbClr val="FF0000"/>
              </a:solidFill>
              <a:cs typeface="B Titr" pitchFamily="2" charset="-78"/>
            </a:endParaRPr>
          </a:p>
          <a:p>
            <a:pPr marL="342900" indent="-342900" rtl="0">
              <a:buFont typeface="Wingdings" pitchFamily="2" charset="2"/>
              <a:buChar char="v"/>
            </a:pPr>
            <a:r>
              <a:rPr lang="en-US" sz="2400" dirty="0" smtClean="0">
                <a:cs typeface="B Titr" pitchFamily="2" charset="-78"/>
              </a:rPr>
              <a:t>The </a:t>
            </a:r>
            <a:r>
              <a:rPr lang="en-US" sz="2400" dirty="0">
                <a:cs typeface="B Titr" pitchFamily="2" charset="-78"/>
              </a:rPr>
              <a:t>output of process identification is a </a:t>
            </a:r>
            <a:r>
              <a:rPr lang="en-US" sz="2400" i="1" dirty="0">
                <a:cs typeface="B Titr" pitchFamily="2" charset="-78"/>
              </a:rPr>
              <a:t>process architecture</a:t>
            </a:r>
            <a:r>
              <a:rPr lang="en-US" sz="2400" dirty="0">
                <a:cs typeface="B Titr" pitchFamily="2" charset="-78"/>
              </a:rPr>
              <a:t>, which represents </a:t>
            </a:r>
            <a:r>
              <a:rPr lang="en-US" sz="2400" dirty="0" smtClean="0">
                <a:cs typeface="B Titr" pitchFamily="2" charset="-78"/>
              </a:rPr>
              <a:t>the business </a:t>
            </a:r>
            <a:r>
              <a:rPr lang="en-US" sz="2400" dirty="0">
                <a:cs typeface="B Titr" pitchFamily="2" charset="-78"/>
              </a:rPr>
              <a:t>processes and their </a:t>
            </a:r>
            <a:r>
              <a:rPr lang="en-US" sz="2400" dirty="0" smtClean="0">
                <a:cs typeface="B Titr" pitchFamily="2" charset="-78"/>
              </a:rPr>
              <a:t>interrelations</a:t>
            </a:r>
            <a:r>
              <a:rPr lang="en-US" sz="2400" dirty="0">
                <a:cs typeface="B Titr" pitchFamily="2" charset="-78"/>
              </a:rPr>
              <a:t>. </a:t>
            </a:r>
            <a:endParaRPr lang="en-US" sz="2400" dirty="0" smtClean="0">
              <a:cs typeface="B Titr" pitchFamily="2" charset="-78"/>
            </a:endParaRPr>
          </a:p>
          <a:p>
            <a:pPr marL="342900" indent="-342900" rtl="0">
              <a:buFont typeface="Wingdings" pitchFamily="2" charset="2"/>
              <a:buChar char="v"/>
            </a:pPr>
            <a:r>
              <a:rPr lang="en-US" sz="2400" dirty="0" smtClean="0">
                <a:cs typeface="B Titr" pitchFamily="2" charset="-78"/>
              </a:rPr>
              <a:t>A </a:t>
            </a:r>
            <a:r>
              <a:rPr lang="en-US" sz="2400" dirty="0">
                <a:cs typeface="B Titr" pitchFamily="2" charset="-78"/>
              </a:rPr>
              <a:t>process architecture serves as a </a:t>
            </a:r>
            <a:r>
              <a:rPr lang="en-US" sz="2400" dirty="0" smtClean="0">
                <a:cs typeface="B Titr" pitchFamily="2" charset="-78"/>
              </a:rPr>
              <a:t>framework for </a:t>
            </a:r>
            <a:r>
              <a:rPr lang="en-US" sz="2400" dirty="0">
                <a:cs typeface="B Titr" pitchFamily="2" charset="-78"/>
              </a:rPr>
              <a:t>defining the priorities and the scope of process modeling and </a:t>
            </a:r>
            <a:r>
              <a:rPr lang="en-US" sz="2400" dirty="0" smtClean="0">
                <a:cs typeface="B Titr" pitchFamily="2" charset="-78"/>
              </a:rPr>
              <a:t>redesign projects. .</a:t>
            </a:r>
            <a:endParaRPr lang="fa-IR" sz="2400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361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-152548"/>
            <a:ext cx="10363200" cy="1470025"/>
          </a:xfrm>
        </p:spPr>
        <p:txBody>
          <a:bodyPr>
            <a:noAutofit/>
          </a:bodyPr>
          <a:lstStyle/>
          <a:p>
            <a:pPr algn="ctr"/>
            <a:r>
              <a:rPr lang="fa-IR" sz="3600" dirty="0" smtClean="0">
                <a:solidFill>
                  <a:schemeClr val="bg1"/>
                </a:solidFill>
                <a:cs typeface="B Titr" pitchFamily="2" charset="-78"/>
              </a:rPr>
              <a:t>دوفاز </a:t>
            </a:r>
            <a:r>
              <a:rPr lang="fa-IR" sz="3600" dirty="0" smtClean="0">
                <a:cs typeface="B Titr" pitchFamily="2" charset="-78"/>
              </a:rPr>
              <a:t> </a:t>
            </a:r>
            <a:r>
              <a:rPr lang="fa-IR" sz="3600" dirty="0" smtClean="0">
                <a:solidFill>
                  <a:srgbClr val="FF0000"/>
                </a:solidFill>
                <a:cs typeface="B Titr" pitchFamily="2" charset="-78"/>
              </a:rPr>
              <a:t>تشخیص و ارزیابی </a:t>
            </a:r>
            <a:r>
              <a:rPr lang="fa-IR" sz="3600" dirty="0" smtClean="0">
                <a:solidFill>
                  <a:schemeClr val="bg1"/>
                </a:solidFill>
                <a:cs typeface="B Titr" pitchFamily="2" charset="-78"/>
              </a:rPr>
              <a:t>در حوزه معماری فرایند ها</a:t>
            </a:r>
            <a:br>
              <a:rPr lang="fa-IR" sz="3600" dirty="0" smtClean="0">
                <a:solidFill>
                  <a:schemeClr val="bg1"/>
                </a:solidFill>
                <a:cs typeface="B Titr" pitchFamily="2" charset="-78"/>
              </a:rPr>
            </a:br>
            <a:r>
              <a:rPr lang="en-US" sz="3600" dirty="0">
                <a:solidFill>
                  <a:srgbClr val="FF0000"/>
                </a:solidFill>
              </a:rPr>
              <a:t>designation and evaluation</a:t>
            </a:r>
            <a:endParaRPr lang="fa-IR" sz="3600" dirty="0">
              <a:cs typeface="B Titr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2963" y="2381250"/>
            <a:ext cx="11084751" cy="4648200"/>
          </a:xfrm>
        </p:spPr>
        <p:txBody>
          <a:bodyPr>
            <a:noAutofit/>
          </a:bodyPr>
          <a:lstStyle/>
          <a:p>
            <a:pPr marL="457200" indent="-457200" algn="r" rtl="1">
              <a:buFont typeface="+mj-lt"/>
              <a:buAutoNum type="arabicPeriod"/>
            </a:pPr>
            <a:r>
              <a:rPr lang="fa-IR" sz="3600" dirty="0" smtClean="0"/>
              <a:t>در فاز تشخیص لیست اولیه ای از فرایند ها مشخص و تعریف می شود.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fa-IR" sz="3600" dirty="0" smtClean="0"/>
              <a:t>در فاز ارزیابی معیار های مناسبی برای الویت بندی فرایند ها بدست می آید. </a:t>
            </a:r>
            <a:r>
              <a:rPr lang="fa-IR" sz="3600" dirty="0"/>
              <a:t> </a:t>
            </a:r>
            <a:r>
              <a:rPr lang="fa-IR" sz="3600" dirty="0" smtClean="0"/>
              <a:t>این الویت بندی برای اعمال فعالیت های مدیریت فرایند صورت میگیرد</a:t>
            </a:r>
          </a:p>
          <a:p>
            <a:pPr algn="r" rtl="1"/>
            <a:r>
              <a:rPr lang="fa-IR" sz="3600" dirty="0" smtClean="0"/>
              <a:t>  فعالیت های مدیریت فرایند  شامل کارهای</a:t>
            </a:r>
            <a:r>
              <a:rPr lang="en-US" sz="3600" dirty="0">
                <a:solidFill>
                  <a:srgbClr val="FF0000"/>
                </a:solidFill>
              </a:rPr>
              <a:t>(modeling, redesign, automation, monitoring, etc.). 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fa-IR" sz="3600" dirty="0" smtClean="0"/>
              <a:t>   است</a:t>
            </a:r>
          </a:p>
          <a:p>
            <a:pPr marL="457200" indent="-457200" algn="r" rtl="1">
              <a:buFont typeface="+mj-lt"/>
              <a:buAutoNum type="arabicPeriod"/>
            </a:pPr>
            <a:endParaRPr lang="en-US" sz="3600" dirty="0" smtClean="0"/>
          </a:p>
          <a:p>
            <a:pPr marL="457200" indent="-457200" algn="r" rtl="1">
              <a:buFont typeface="+mj-lt"/>
              <a:buAutoNum type="arabicPeriod"/>
            </a:pPr>
            <a:endParaRPr lang="fa-IR" sz="3600" dirty="0"/>
          </a:p>
        </p:txBody>
      </p:sp>
    </p:spTree>
    <p:extLst>
      <p:ext uri="{BB962C8B-B14F-4D97-AF65-F5344CB8AC3E}">
        <p14:creationId xmlns:p14="http://schemas.microsoft.com/office/powerpoint/2010/main" val="176171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6713" y="0"/>
            <a:ext cx="3963705" cy="688504"/>
          </a:xfrm>
        </p:spPr>
        <p:txBody>
          <a:bodyPr>
            <a:normAutofit/>
          </a:bodyPr>
          <a:lstStyle/>
          <a:p>
            <a:pPr algn="ctr" rtl="1"/>
            <a:r>
              <a:rPr lang="fa-IR" dirty="0" smtClean="0">
                <a:solidFill>
                  <a:schemeClr val="tx1"/>
                </a:solidFill>
                <a:cs typeface="B Titr" pitchFamily="2" charset="-78"/>
              </a:rPr>
              <a:t>   فاز  تشخیص  </a:t>
            </a:r>
            <a:r>
              <a:rPr lang="en-US" dirty="0" smtClean="0">
                <a:solidFill>
                  <a:schemeClr val="tx1"/>
                </a:solidFill>
              </a:rPr>
              <a:t>Designation  </a:t>
            </a:r>
            <a:r>
              <a:rPr lang="fa-IR" dirty="0" smtClean="0">
                <a:solidFill>
                  <a:schemeClr val="tx1"/>
                </a:solidFill>
              </a:rPr>
              <a:t>  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962" y="3364304"/>
            <a:ext cx="10289216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smaller the number of the processes , the bigger their individual scope is.   If  a small number of processes is identified then each of these will cover numerous operations.</a:t>
            </a:r>
          </a:p>
          <a:p>
            <a:r>
              <a:rPr lang="en-US" sz="2000" dirty="0" smtClean="0"/>
              <a:t>Advantage of </a:t>
            </a:r>
            <a:r>
              <a:rPr lang="en-US" sz="2000" dirty="0"/>
              <a:t>a large process scope is that it potentially increases the </a:t>
            </a:r>
            <a:r>
              <a:rPr lang="en-US" sz="2000" i="1" dirty="0"/>
              <a:t>impact </a:t>
            </a:r>
            <a:r>
              <a:rPr lang="en-US" sz="2000" dirty="0"/>
              <a:t>one can have </a:t>
            </a:r>
            <a:r>
              <a:rPr lang="en-US" sz="2000" dirty="0" smtClean="0"/>
              <a:t>with actively </a:t>
            </a:r>
            <a:r>
              <a:rPr lang="en-US" sz="2000" dirty="0"/>
              <a:t>managing such a process. The more operations are considered to be part </a:t>
            </a:r>
            <a:r>
              <a:rPr lang="en-US" sz="2000" dirty="0" smtClean="0"/>
              <a:t>of a </a:t>
            </a:r>
            <a:r>
              <a:rPr lang="en-US" sz="2000" dirty="0"/>
              <a:t>process, the easier it will become, for example, to spot opportunities for </a:t>
            </a:r>
            <a:r>
              <a:rPr lang="en-US" sz="2000" dirty="0" smtClean="0"/>
              <a:t>efficiency  gains </a:t>
            </a:r>
            <a:r>
              <a:rPr lang="en-US" sz="2000" dirty="0"/>
              <a:t>by rooting out redundant work</a:t>
            </a:r>
            <a:r>
              <a:rPr lang="en-US" sz="2000" dirty="0" smtClean="0"/>
              <a:t>. </a:t>
            </a:r>
            <a:r>
              <a:rPr lang="en-US" sz="2000" dirty="0" smtClean="0">
                <a:solidFill>
                  <a:srgbClr val="FF0000"/>
                </a:solidFill>
              </a:rPr>
              <a:t>On </a:t>
            </a:r>
            <a:r>
              <a:rPr lang="en-US" sz="2000" dirty="0">
                <a:solidFill>
                  <a:srgbClr val="FF0000"/>
                </a:solidFill>
              </a:rPr>
              <a:t>the other hand</a:t>
            </a:r>
            <a:r>
              <a:rPr lang="en-US" sz="2000" dirty="0"/>
              <a:t>, a large scope of a business process brings along a range </a:t>
            </a:r>
            <a:r>
              <a:rPr lang="en-US" sz="2000" dirty="0" smtClean="0"/>
              <a:t>of issues </a:t>
            </a:r>
            <a:r>
              <a:rPr lang="en-US" sz="2000" dirty="0"/>
              <a:t>that make it more difficult to </a:t>
            </a:r>
            <a:r>
              <a:rPr lang="en-US" sz="2000" i="1" dirty="0"/>
              <a:t>manage </a:t>
            </a:r>
            <a:r>
              <a:rPr lang="en-US" sz="2000" dirty="0"/>
              <a:t>it as a process:</a:t>
            </a:r>
            <a:endParaRPr lang="fa-IR" sz="2000" dirty="0"/>
          </a:p>
        </p:txBody>
      </p:sp>
      <p:sp>
        <p:nvSpPr>
          <p:cNvPr id="4" name="Rectangle 3"/>
          <p:cNvSpPr/>
          <p:nvPr/>
        </p:nvSpPr>
        <p:spPr>
          <a:xfrm>
            <a:off x="1125459" y="159743"/>
            <a:ext cx="6504066" cy="95410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fa-IR" sz="2800" dirty="0">
                <a:solidFill>
                  <a:srgbClr val="D9FFFF"/>
                </a:solidFill>
                <a:ea typeface="+mj-ea"/>
                <a:cs typeface="B Titr" pitchFamily="2" charset="-78"/>
              </a:rPr>
              <a:t>در یک کسب و کار چه تعداد فرایند را برای مدیریت فرایند در نظر </a:t>
            </a:r>
            <a:r>
              <a:rPr lang="fa-IR" sz="2800" dirty="0" smtClean="0">
                <a:solidFill>
                  <a:srgbClr val="D9FFFF"/>
                </a:solidFill>
                <a:ea typeface="+mj-ea"/>
                <a:cs typeface="B Titr" pitchFamily="2" charset="-78"/>
              </a:rPr>
              <a:t>بگیریم ؟</a:t>
            </a:r>
            <a:endParaRPr lang="fa-IR" sz="4000" dirty="0">
              <a:solidFill>
                <a:srgbClr val="D9FFFF"/>
              </a:solidFill>
              <a:ea typeface="+mj-ea"/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4388" y="1673608"/>
            <a:ext cx="10831101" cy="93871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82296" lvl="0" algn="ctr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3200" dirty="0" smtClean="0">
                <a:solidFill>
                  <a:srgbClr val="D9FFFF"/>
                </a:solidFill>
              </a:rPr>
              <a:t>باید دو موضوع  قابل مدیریت بودن و  تاثیر  بر کسب و کار  را  سنگین و سبک کنیم</a:t>
            </a:r>
            <a:endParaRPr lang="en-US" sz="3200" dirty="0" smtClean="0">
              <a:solidFill>
                <a:srgbClr val="D9FFFF"/>
              </a:solidFill>
            </a:endParaRPr>
          </a:p>
          <a:p>
            <a:pPr marL="82296" lvl="0" algn="ctr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3200" dirty="0" smtClean="0">
                <a:solidFill>
                  <a:srgbClr val="D9FFFF"/>
                </a:solidFill>
              </a:rPr>
              <a:t>a </a:t>
            </a:r>
            <a:r>
              <a:rPr lang="en-US" sz="3200" dirty="0">
                <a:solidFill>
                  <a:srgbClr val="D9FFFF"/>
                </a:solidFill>
              </a:rPr>
              <a:t>trade-off between </a:t>
            </a:r>
            <a:r>
              <a:rPr lang="en-US" sz="3200" i="1" dirty="0">
                <a:solidFill>
                  <a:srgbClr val="D9FFFF"/>
                </a:solidFill>
              </a:rPr>
              <a:t>impact </a:t>
            </a:r>
            <a:r>
              <a:rPr lang="en-US" sz="3200" dirty="0">
                <a:solidFill>
                  <a:srgbClr val="D9FFFF"/>
                </a:solidFill>
              </a:rPr>
              <a:t>and </a:t>
            </a:r>
            <a:r>
              <a:rPr lang="en-US" sz="3200" i="1" dirty="0">
                <a:solidFill>
                  <a:srgbClr val="D9FFFF"/>
                </a:solidFill>
              </a:rPr>
              <a:t>manageability</a:t>
            </a:r>
            <a:r>
              <a:rPr lang="en-US" sz="3200" dirty="0">
                <a:solidFill>
                  <a:srgbClr val="D9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535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499" y="188640"/>
            <a:ext cx="9997440" cy="864096"/>
          </a:xfrm>
        </p:spPr>
        <p:txBody>
          <a:bodyPr>
            <a:normAutofit/>
          </a:bodyPr>
          <a:lstStyle/>
          <a:p>
            <a:pPr algn="ctr"/>
            <a:r>
              <a:rPr lang="fa-IR" sz="4000" dirty="0" smtClean="0">
                <a:cs typeface="B Titr" pitchFamily="2" charset="-78"/>
              </a:rPr>
              <a:t>دو سوال مهم در معماری فرایند</a:t>
            </a:r>
            <a:endParaRPr lang="fa-IR" sz="4000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719" y="1511648"/>
            <a:ext cx="4800533" cy="2448272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l" rtl="0"/>
            <a:r>
              <a:rPr lang="en-US" sz="2400" dirty="0">
                <a:solidFill>
                  <a:srgbClr val="D9FFFF"/>
                </a:solidFill>
              </a:rPr>
              <a:t>(i) what processes are executed in the organization? </a:t>
            </a:r>
            <a:r>
              <a:rPr lang="en-US" sz="2400" dirty="0" smtClean="0">
                <a:solidFill>
                  <a:srgbClr val="D9FFFF"/>
                </a:solidFill>
              </a:rPr>
              <a:t> </a:t>
            </a:r>
            <a:endParaRPr lang="en-US" sz="2400" dirty="0">
              <a:solidFill>
                <a:srgbClr val="D9FFFF"/>
              </a:solidFill>
            </a:endParaRPr>
          </a:p>
          <a:p>
            <a:pPr algn="l" rtl="0"/>
            <a:r>
              <a:rPr lang="en-US" sz="2400" dirty="0">
                <a:solidFill>
                  <a:srgbClr val="D9FFFF"/>
                </a:solidFill>
              </a:rPr>
              <a:t>(ii) which ones should the organization focus on? </a:t>
            </a:r>
            <a:r>
              <a:rPr lang="en-US" sz="2400" dirty="0" smtClean="0">
                <a:solidFill>
                  <a:srgbClr val="D9FFFF"/>
                </a:solidFill>
              </a:rPr>
              <a:t> </a:t>
            </a:r>
            <a:endParaRPr lang="fa-IR" sz="2400" dirty="0">
              <a:solidFill>
                <a:srgbClr val="D9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02895" y="4007989"/>
            <a:ext cx="10027840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fa-IR" sz="2800" b="1" dirty="0" smtClean="0">
                <a:solidFill>
                  <a:srgbClr val="008080"/>
                </a:solidFill>
              </a:rPr>
              <a:t>مدیریت و اجرای فرایند ها  ذینفعان زیادی دارد اما فقط تعداد انگشت شماری از آنها  به صورت کلان و کلی تمام فرایند های سازمان را می شناسند . برای تعیین فرایند ها به  دانایی ( دانش ) روشن و دقیقی در مورد فرایند ها نیازمندیم.</a:t>
            </a:r>
          </a:p>
          <a:p>
            <a:pPr marL="342900" lvl="0" indent="-342900" algn="r" rtl="1">
              <a:spcBef>
                <a:spcPct val="20000"/>
              </a:spcBef>
              <a:buFont typeface="Arial" pitchFamily="34" charset="0"/>
              <a:buChar char="•"/>
            </a:pPr>
            <a:r>
              <a:rPr lang="fa-IR" sz="2800" b="1" dirty="0" smtClean="0">
                <a:solidFill>
                  <a:srgbClr val="FF0000"/>
                </a:solidFill>
              </a:rPr>
              <a:t>هدف </a:t>
            </a:r>
            <a:r>
              <a:rPr lang="fa-IR" sz="2800" b="1" dirty="0" smtClean="0">
                <a:solidFill>
                  <a:srgbClr val="008080"/>
                </a:solidFill>
              </a:rPr>
              <a:t>فاز تشخیص فرایند ها این است که چنین دانشی </a:t>
            </a:r>
            <a:r>
              <a:rPr lang="fa-IR" sz="2800" b="1" dirty="0" smtClean="0">
                <a:solidFill>
                  <a:srgbClr val="FF0000"/>
                </a:solidFill>
              </a:rPr>
              <a:t>استخراج</a:t>
            </a:r>
            <a:r>
              <a:rPr lang="fa-IR" sz="2800" b="1" dirty="0" smtClean="0">
                <a:solidFill>
                  <a:srgbClr val="008080"/>
                </a:solidFill>
              </a:rPr>
              <a:t> شود و همواره به </a:t>
            </a:r>
            <a:r>
              <a:rPr lang="fa-IR" sz="2800" b="1" dirty="0" smtClean="0">
                <a:solidFill>
                  <a:srgbClr val="FF0000"/>
                </a:solidFill>
              </a:rPr>
              <a:t>هنگام</a:t>
            </a:r>
            <a:r>
              <a:rPr lang="fa-IR" sz="2800" b="1" dirty="0" smtClean="0">
                <a:solidFill>
                  <a:srgbClr val="008080"/>
                </a:solidFill>
              </a:rPr>
              <a:t> نگاه داشته شود</a:t>
            </a:r>
            <a:endParaRPr lang="en-US" sz="2800" b="1" dirty="0" smtClean="0">
              <a:solidFill>
                <a:srgbClr val="00808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69760" y="1583086"/>
            <a:ext cx="4608512" cy="201285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rgbClr val="D9FFFF"/>
                </a:solidFill>
              </a:rPr>
              <a:t>needs to keep a map of  processes  and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D9FFFF"/>
                </a:solidFill>
              </a:rPr>
              <a:t>Clear </a:t>
            </a:r>
            <a:r>
              <a:rPr lang="en-US" sz="2400" dirty="0">
                <a:solidFill>
                  <a:srgbClr val="D9FFFF"/>
                </a:solidFill>
              </a:rPr>
              <a:t>criteria for determining which processes have higher priority. </a:t>
            </a:r>
            <a:endParaRPr lang="fa-IR" sz="2400" dirty="0">
              <a:solidFill>
                <a:srgbClr val="D9FFFF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929313" y="2428875"/>
            <a:ext cx="728662" cy="457200"/>
          </a:xfrm>
          <a:prstGeom prst="rightArrow">
            <a:avLst/>
          </a:prstGeom>
          <a:solidFill>
            <a:srgbClr val="D9FFFF"/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8159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188640"/>
            <a:ext cx="11358622" cy="706090"/>
          </a:xfrm>
        </p:spPr>
        <p:txBody>
          <a:bodyPr>
            <a:normAutofit/>
          </a:bodyPr>
          <a:lstStyle/>
          <a:p>
            <a:pPr algn="ctr"/>
            <a:r>
              <a:rPr lang="fa-IR" sz="4000" dirty="0" smtClean="0">
                <a:solidFill>
                  <a:schemeClr val="tx1"/>
                </a:solidFill>
                <a:cs typeface="B Titr" pitchFamily="2" charset="-78"/>
              </a:rPr>
              <a:t>   </a:t>
            </a:r>
            <a:r>
              <a:rPr lang="fa-IR" sz="4000" dirty="0">
                <a:cs typeface="B Titr" pitchFamily="2" charset="-78"/>
              </a:rPr>
              <a:t>معمولا</a:t>
            </a:r>
            <a:r>
              <a:rPr lang="fa-IR" sz="4000" dirty="0" smtClean="0">
                <a:solidFill>
                  <a:schemeClr val="tx1"/>
                </a:solidFill>
                <a:cs typeface="B Titr" pitchFamily="2" charset="-78"/>
              </a:rPr>
              <a:t>  در یک </a:t>
            </a:r>
            <a:r>
              <a:rPr lang="fa-IR" sz="4000" dirty="0">
                <a:cs typeface="B Titr" pitchFamily="2" charset="-78"/>
              </a:rPr>
              <a:t>سازمان </a:t>
            </a:r>
            <a:r>
              <a:rPr lang="fa-IR" sz="4000" dirty="0" smtClean="0">
                <a:solidFill>
                  <a:schemeClr val="tx1"/>
                </a:solidFill>
                <a:cs typeface="B Titr" pitchFamily="2" charset="-78"/>
              </a:rPr>
              <a:t>چند   فرایند مدیریت می شوند؟</a:t>
            </a:r>
            <a:endParaRPr lang="fa-IR" sz="4000" dirty="0">
              <a:solidFill>
                <a:schemeClr val="tx1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1444254"/>
            <a:ext cx="5011372" cy="5256584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l" rtl="0"/>
            <a:r>
              <a:rPr lang="en-US" sz="2800" dirty="0" smtClean="0">
                <a:solidFill>
                  <a:srgbClr val="D9FFFF"/>
                </a:solidFill>
              </a:rPr>
              <a:t>Multi-national </a:t>
            </a:r>
            <a:r>
              <a:rPr lang="en-US" sz="2800" dirty="0">
                <a:solidFill>
                  <a:srgbClr val="D9FFFF"/>
                </a:solidFill>
              </a:rPr>
              <a:t>investment </a:t>
            </a:r>
            <a:r>
              <a:rPr lang="en-US" sz="2800" dirty="0" smtClean="0">
                <a:solidFill>
                  <a:srgbClr val="D9FFFF"/>
                </a:solidFill>
              </a:rPr>
              <a:t>firm: 3,000 staff, </a:t>
            </a:r>
            <a:r>
              <a:rPr lang="en-US" sz="2800" dirty="0" err="1" smtClean="0">
                <a:solidFill>
                  <a:srgbClr val="D9FFFF"/>
                </a:solidFill>
              </a:rPr>
              <a:t>Aassets</a:t>
            </a:r>
            <a:r>
              <a:rPr lang="en-US" sz="2800" dirty="0" smtClean="0">
                <a:solidFill>
                  <a:srgbClr val="D9FFFF"/>
                </a:solidFill>
              </a:rPr>
              <a:t>  € </a:t>
            </a:r>
            <a:r>
              <a:rPr lang="en-US" sz="2800" dirty="0">
                <a:solidFill>
                  <a:srgbClr val="D9FFFF"/>
                </a:solidFill>
              </a:rPr>
              <a:t>300 billion, 120 different </a:t>
            </a:r>
            <a:r>
              <a:rPr lang="en-US" sz="2800" dirty="0" smtClean="0">
                <a:solidFill>
                  <a:srgbClr val="D9FFFF"/>
                </a:solidFill>
              </a:rPr>
              <a:t>business processes  </a:t>
            </a:r>
          </a:p>
          <a:p>
            <a:pPr algn="l" rtl="0"/>
            <a:r>
              <a:rPr lang="en-US" sz="2800" dirty="0" smtClean="0">
                <a:solidFill>
                  <a:srgbClr val="D9FFFF"/>
                </a:solidFill>
              </a:rPr>
              <a:t>To </a:t>
            </a:r>
            <a:r>
              <a:rPr lang="en-US" sz="2800" dirty="0">
                <a:solidFill>
                  <a:srgbClr val="D9FFFF"/>
                </a:solidFill>
              </a:rPr>
              <a:t>each of these business processes </a:t>
            </a:r>
            <a:r>
              <a:rPr lang="en-US" sz="2800" dirty="0" smtClean="0">
                <a:solidFill>
                  <a:srgbClr val="D9FFFF"/>
                </a:solidFill>
              </a:rPr>
              <a:t>a </a:t>
            </a:r>
            <a:r>
              <a:rPr lang="en-US" sz="2800" dirty="0">
                <a:solidFill>
                  <a:srgbClr val="D9FFFF"/>
                </a:solidFill>
              </a:rPr>
              <a:t>process </a:t>
            </a:r>
            <a:r>
              <a:rPr lang="en-US" sz="2800" dirty="0" smtClean="0">
                <a:solidFill>
                  <a:srgbClr val="D9FFFF"/>
                </a:solidFill>
              </a:rPr>
              <a:t>owner is </a:t>
            </a:r>
            <a:r>
              <a:rPr lang="en-US" sz="2800" dirty="0">
                <a:solidFill>
                  <a:srgbClr val="D9FFFF"/>
                </a:solidFill>
              </a:rPr>
              <a:t>assigned, who oversees the performance of the process and monitors the </a:t>
            </a:r>
            <a:r>
              <a:rPr lang="en-US" sz="2800" dirty="0" smtClean="0">
                <a:solidFill>
                  <a:srgbClr val="D9FFFF"/>
                </a:solidFill>
              </a:rPr>
              <a:t>achievement of </a:t>
            </a:r>
            <a:r>
              <a:rPr lang="en-US" sz="2800" dirty="0">
                <a:solidFill>
                  <a:srgbClr val="D9FFFF"/>
                </a:solidFill>
              </a:rPr>
              <a:t>its objectives in terms of customer satisfaction, profitability, and accountability.</a:t>
            </a:r>
            <a:endParaRPr lang="fa-IR" sz="2800" dirty="0">
              <a:solidFill>
                <a:srgbClr val="D9FFFF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512204" y="1399630"/>
            <a:ext cx="5440448" cy="5301208"/>
          </a:xfrm>
          <a:prstGeom prst="rect">
            <a:avLst/>
          </a:prstGeom>
          <a:solidFill>
            <a:srgbClr val="002060"/>
          </a:solidFill>
        </p:spPr>
        <p:txBody>
          <a:bodyPr>
            <a:noAutofit/>
          </a:bodyPr>
          <a:lstStyle>
            <a:lvl1pPr marL="365760" indent="-283464" algn="r" rtl="1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 rtl="0"/>
            <a:r>
              <a:rPr lang="en-US" sz="2800" dirty="0" smtClean="0">
                <a:solidFill>
                  <a:srgbClr val="D9FFFF"/>
                </a:solidFill>
              </a:rPr>
              <a:t>For a small medical clinic in the  Netherlands, which employs medical specialists, nurses, and administrative staff, 10 different treatment processes have been identified.  A few of these have been mapped in the form of process models and are now in the process of being automated with a business process management system.</a:t>
            </a:r>
            <a:endParaRPr lang="fa-IR" sz="28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4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>
                <a:cs typeface="B Titr" pitchFamily="2" charset="-78"/>
              </a:rPr>
              <a:t>تمرین دسته جمعی در </a:t>
            </a:r>
            <a:r>
              <a:rPr lang="fa-IR" dirty="0" smtClean="0">
                <a:cs typeface="B Titr" pitchFamily="2" charset="-78"/>
              </a:rPr>
              <a:t>کلاس</a:t>
            </a:r>
            <a:r>
              <a:rPr lang="en-US" b="1" dirty="0"/>
              <a:t>Exercise 2.2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25" y="1963118"/>
            <a:ext cx="10572750" cy="3323258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fa-IR" sz="3600" b="1" dirty="0"/>
              <a:t>شرکت سرمایه گذاری بین المللی را در مثال قبل در نظر </a:t>
            </a:r>
            <a:r>
              <a:rPr lang="fa-IR" sz="3600" b="1" dirty="0" smtClean="0"/>
              <a:t>بگیرید.  به نظر شما پتانسیل و توانمندی هایی این شرکت که او را قادر کرده است تعداد زیادی از فرایند هایش را مدیریت کند، چیست؟</a:t>
            </a:r>
            <a:endParaRPr lang="en-US" sz="3600" b="1" dirty="0" smtClean="0"/>
          </a:p>
          <a:p>
            <a:pPr marL="0" indent="0" algn="l">
              <a:buNone/>
            </a:pPr>
            <a:r>
              <a:rPr lang="en-US" sz="3600" b="1" dirty="0" smtClean="0"/>
              <a:t>What </a:t>
            </a:r>
            <a:r>
              <a:rPr lang="en-US" sz="3600" b="1" dirty="0"/>
              <a:t>are the potential drivers for the described investment firm </a:t>
            </a:r>
            <a:r>
              <a:rPr lang="en-US" sz="3600" b="1" dirty="0" smtClean="0"/>
              <a:t>to identify </a:t>
            </a:r>
            <a:r>
              <a:rPr lang="en-US" sz="3600" b="1" dirty="0"/>
              <a:t>a large number of processes?</a:t>
            </a:r>
          </a:p>
        </p:txBody>
      </p:sp>
    </p:spTree>
    <p:extLst>
      <p:ext uri="{BB962C8B-B14F-4D97-AF65-F5344CB8AC3E}">
        <p14:creationId xmlns:p14="http://schemas.microsoft.com/office/powerpoint/2010/main" val="71154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>
                <a:cs typeface="B Titr" pitchFamily="2" charset="-78"/>
              </a:rPr>
              <a:t>تمرین دسته جمعی در </a:t>
            </a:r>
            <a:r>
              <a:rPr lang="fa-IR" dirty="0" smtClean="0">
                <a:cs typeface="B Titr" pitchFamily="2" charset="-78"/>
              </a:rPr>
              <a:t>کلاس</a:t>
            </a:r>
            <a:r>
              <a:rPr lang="en-US" b="1" dirty="0"/>
              <a:t>Exercise 2.3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28688" y="1743075"/>
            <a:ext cx="10186987" cy="1400175"/>
          </a:xfrm>
        </p:spPr>
        <p:txBody>
          <a:bodyPr>
            <a:noAutofit/>
          </a:bodyPr>
          <a:lstStyle/>
          <a:p>
            <a:pPr marL="82296" indent="0" algn="r" rtl="1">
              <a:buNone/>
            </a:pPr>
            <a:r>
              <a:rPr lang="fa-IR" sz="4000" b="1" dirty="0" smtClean="0"/>
              <a:t>بحث و گفتگو کنید تا چه حد مدیریت سفارش ممکن است به صورت سری و پشت سر هم به کارهای ذیل مرتبط است؟</a:t>
            </a:r>
            <a:r>
              <a:rPr lang="en-US" sz="4000" b="1" dirty="0" smtClean="0"/>
              <a:t> </a:t>
            </a:r>
            <a:endParaRPr lang="en-US" sz="4000" b="1" dirty="0"/>
          </a:p>
          <a:p>
            <a:pPr marL="82296" indent="0" algn="r" rtl="1">
              <a:buNone/>
            </a:pPr>
            <a:endParaRPr lang="en-US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728662" y="4064596"/>
            <a:ext cx="10887075" cy="70788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D9FFFF"/>
                </a:solidFill>
              </a:rPr>
              <a:t>  </a:t>
            </a:r>
            <a:r>
              <a:rPr lang="en-US" sz="4000" dirty="0">
                <a:solidFill>
                  <a:srgbClr val="D9FFFF"/>
                </a:solidFill>
              </a:rPr>
              <a:t>booking, </a:t>
            </a:r>
            <a:r>
              <a:rPr lang="en-US" sz="4000" dirty="0" smtClean="0">
                <a:solidFill>
                  <a:srgbClr val="D9FFFF"/>
                </a:solidFill>
              </a:rPr>
              <a:t> billing,  </a:t>
            </a:r>
            <a:r>
              <a:rPr lang="en-US" sz="4000" dirty="0">
                <a:solidFill>
                  <a:srgbClr val="D9FFFF"/>
                </a:solidFill>
              </a:rPr>
              <a:t>shipment, and delivery</a:t>
            </a:r>
            <a:endParaRPr lang="fa-IR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7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cs typeface="B Titr" pitchFamily="2" charset="-78"/>
              </a:rPr>
              <a:t>تمرین دسته جمعی در کلاس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l" rtl="0">
              <a:buNone/>
            </a:pPr>
            <a:r>
              <a:rPr lang="en-US" sz="3600" b="1" dirty="0"/>
              <a:t>Exercise 2.4 </a:t>
            </a:r>
            <a:r>
              <a:rPr lang="en-US" sz="3600" dirty="0"/>
              <a:t>At this point, we discussed hierarchical and sequential relations </a:t>
            </a:r>
            <a:r>
              <a:rPr lang="en-US" sz="3600" dirty="0" smtClean="0"/>
              <a:t>between business </a:t>
            </a:r>
            <a:r>
              <a:rPr lang="en-US" sz="3600" dirty="0"/>
              <a:t>processes. Can you think of other types of relation that are useful </a:t>
            </a:r>
            <a:r>
              <a:rPr lang="en-US" sz="3600" dirty="0" smtClean="0"/>
              <a:t>to distinguish </a:t>
            </a:r>
            <a:r>
              <a:rPr lang="en-US" sz="3600" dirty="0"/>
              <a:t>between processes? As a hint, you might want to think about the </a:t>
            </a:r>
            <a:r>
              <a:rPr lang="en-US" sz="3600" dirty="0" smtClean="0"/>
              <a:t>purpose of </a:t>
            </a:r>
            <a:r>
              <a:rPr lang="en-US" sz="3600" dirty="0"/>
              <a:t>identifying the relations between business processes.</a:t>
            </a:r>
          </a:p>
        </p:txBody>
      </p:sp>
    </p:spTree>
    <p:extLst>
      <p:ext uri="{BB962C8B-B14F-4D97-AF65-F5344CB8AC3E}">
        <p14:creationId xmlns:p14="http://schemas.microsoft.com/office/powerpoint/2010/main" val="304557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8715" y="146051"/>
            <a:ext cx="3971456" cy="1143000"/>
          </a:xfrm>
        </p:spPr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 </a:t>
            </a:r>
            <a:r>
              <a:rPr lang="fa-IR" dirty="0" smtClean="0">
                <a:solidFill>
                  <a:schemeClr val="tx1"/>
                </a:solidFill>
                <a:cs typeface="B Titr" pitchFamily="2" charset="-78"/>
              </a:rPr>
              <a:t>فاز ارزیابی  </a:t>
            </a:r>
            <a:r>
              <a:rPr lang="en-US" dirty="0" smtClean="0">
                <a:solidFill>
                  <a:schemeClr val="tx1"/>
                </a:solidFill>
                <a:cs typeface="B Titr" pitchFamily="2" charset="-78"/>
              </a:rPr>
              <a:t>evaluation</a:t>
            </a:r>
            <a:r>
              <a:rPr lang="fa-IR" dirty="0" smtClean="0">
                <a:cs typeface="B Titr" pitchFamily="2" charset="-78"/>
              </a:rPr>
              <a:t/>
            </a:r>
            <a:br>
              <a:rPr lang="fa-IR" dirty="0" smtClean="0">
                <a:cs typeface="B Titr" pitchFamily="2" charset="-78"/>
              </a:rPr>
            </a:br>
            <a:endParaRPr lang="fa-IR" dirty="0">
              <a:solidFill>
                <a:schemeClr val="accent5"/>
              </a:solidFill>
              <a:cs typeface="B Titr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59431" y="113185"/>
            <a:ext cx="5684307" cy="10772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fa-IR" sz="3200" dirty="0" smtClean="0">
                <a:solidFill>
                  <a:srgbClr val="D9FFFF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B Titr" pitchFamily="2" charset="-78"/>
              </a:rPr>
              <a:t>چه فرایندی برای مدیریت فرایند الویت دارد</a:t>
            </a:r>
            <a:endParaRPr lang="fa-IR" sz="1200" dirty="0">
              <a:solidFill>
                <a:srgbClr val="D9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28840" y="2849368"/>
            <a:ext cx="9997440" cy="2643187"/>
          </a:xfrm>
          <a:noFill/>
        </p:spPr>
        <p:txBody>
          <a:bodyPr>
            <a:noAutofit/>
          </a:bodyPr>
          <a:lstStyle/>
          <a:p>
            <a:pPr marL="0" indent="0" algn="ctr" rtl="1">
              <a:buNone/>
            </a:pPr>
            <a:r>
              <a:rPr lang="en-US" sz="3600" dirty="0" smtClean="0">
                <a:solidFill>
                  <a:srgbClr val="002060"/>
                </a:solidFill>
                <a:cs typeface="B Titr" pitchFamily="2" charset="-78"/>
              </a:rPr>
              <a:t> </a:t>
            </a:r>
            <a:r>
              <a:rPr lang="fa-IR" sz="3600" dirty="0" smtClean="0">
                <a:solidFill>
                  <a:srgbClr val="002060"/>
                </a:solidFill>
                <a:cs typeface="B Titr" pitchFamily="2" charset="-78"/>
              </a:rPr>
              <a:t>فرایندی برای مدیریت فرایند الویت دارد که از یک سو  اثر بسیار زیادی در </a:t>
            </a:r>
            <a:r>
              <a:rPr lang="fa-IR" sz="3600" dirty="0" smtClean="0">
                <a:solidFill>
                  <a:srgbClr val="FF0000"/>
                </a:solidFill>
                <a:cs typeface="B Titr" pitchFamily="2" charset="-78"/>
              </a:rPr>
              <a:t>اهداف استراتژیک  </a:t>
            </a:r>
            <a:r>
              <a:rPr lang="fa-IR" sz="3600" dirty="0" smtClean="0">
                <a:solidFill>
                  <a:srgbClr val="002060"/>
                </a:solidFill>
                <a:cs typeface="B Titr" pitchFamily="2" charset="-78"/>
              </a:rPr>
              <a:t>کسب و کار دارد و از سوی دیگر از همه فرایند ها بیشتر </a:t>
            </a:r>
            <a:r>
              <a:rPr lang="fa-IR" sz="3600" dirty="0" smtClean="0">
                <a:solidFill>
                  <a:srgbClr val="FF0000"/>
                </a:solidFill>
                <a:cs typeface="B Titr" pitchFamily="2" charset="-78"/>
              </a:rPr>
              <a:t>مشکل</a:t>
            </a:r>
            <a:r>
              <a:rPr lang="fa-IR" sz="3600" dirty="0" smtClean="0">
                <a:solidFill>
                  <a:srgbClr val="002060"/>
                </a:solidFill>
                <a:cs typeface="B Titr" pitchFamily="2" charset="-78"/>
              </a:rPr>
              <a:t> دارد و همچنین  شرایط سازمانی و فرهنگ شرکت برای مدیریت آن فرایند از همه </a:t>
            </a:r>
            <a:r>
              <a:rPr lang="fa-IR" sz="3600" dirty="0" smtClean="0">
                <a:solidFill>
                  <a:srgbClr val="FF0000"/>
                </a:solidFill>
                <a:cs typeface="B Titr" pitchFamily="2" charset="-78"/>
              </a:rPr>
              <a:t>آماده تر </a:t>
            </a:r>
            <a:r>
              <a:rPr lang="fa-IR" sz="3600" dirty="0" smtClean="0">
                <a:solidFill>
                  <a:srgbClr val="002060"/>
                </a:solidFill>
                <a:cs typeface="B Titr" pitchFamily="2" charset="-78"/>
              </a:rPr>
              <a:t>است</a:t>
            </a:r>
            <a:endParaRPr lang="fa-IR" sz="3600" dirty="0">
              <a:solidFill>
                <a:srgbClr val="002060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693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2475" y="0"/>
            <a:ext cx="3710559" cy="1143000"/>
          </a:xfrm>
        </p:spPr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 </a:t>
            </a:r>
            <a:r>
              <a:rPr lang="fa-IR" dirty="0" smtClean="0">
                <a:solidFill>
                  <a:schemeClr val="tx1"/>
                </a:solidFill>
                <a:cs typeface="B Titr" pitchFamily="2" charset="-78"/>
              </a:rPr>
              <a:t>فاز ارزیابی  </a:t>
            </a:r>
            <a:r>
              <a:rPr lang="en-US" dirty="0" smtClean="0">
                <a:solidFill>
                  <a:schemeClr val="tx1"/>
                </a:solidFill>
                <a:cs typeface="B Titr" pitchFamily="2" charset="-78"/>
              </a:rPr>
              <a:t>evaluation</a:t>
            </a:r>
            <a:r>
              <a:rPr lang="fa-IR" dirty="0" smtClean="0">
                <a:cs typeface="B Titr" pitchFamily="2" charset="-78"/>
              </a:rPr>
              <a:t/>
            </a:r>
            <a:br>
              <a:rPr lang="fa-IR" dirty="0" smtClean="0">
                <a:cs typeface="B Titr" pitchFamily="2" charset="-78"/>
              </a:rPr>
            </a:br>
            <a:endParaRPr lang="fa-IR" dirty="0">
              <a:solidFill>
                <a:schemeClr val="accent5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212" y="1599654"/>
            <a:ext cx="11097197" cy="4800600"/>
          </a:xfrm>
        </p:spPr>
        <p:txBody>
          <a:bodyPr>
            <a:noAutofit/>
          </a:bodyPr>
          <a:lstStyle/>
          <a:p>
            <a:pPr marL="539496" indent="-457200" algn="l" rtl="0">
              <a:buFont typeface="+mj-lt"/>
              <a:buAutoNum type="arabicPeriod"/>
            </a:pPr>
            <a:r>
              <a:rPr lang="en-US" sz="3600" b="1" dirty="0">
                <a:solidFill>
                  <a:srgbClr val="FF0000"/>
                </a:solidFill>
              </a:rPr>
              <a:t>Importance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00808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To </a:t>
            </a:r>
            <a:r>
              <a:rPr lang="en-US" sz="2800" dirty="0">
                <a:solidFill>
                  <a:srgbClr val="002060"/>
                </a:solidFill>
              </a:rPr>
              <a:t>find out which processes have the greatest impact </a:t>
            </a:r>
            <a:r>
              <a:rPr lang="en-US" sz="2800" dirty="0" smtClean="0">
                <a:solidFill>
                  <a:srgbClr val="002060"/>
                </a:solidFill>
              </a:rPr>
              <a:t>on the </a:t>
            </a:r>
            <a:r>
              <a:rPr lang="en-US" sz="2800" dirty="0">
                <a:solidFill>
                  <a:srgbClr val="002060"/>
                </a:solidFill>
              </a:rPr>
              <a:t>company’s strategic goals, for example considering profitability, continuity</a:t>
            </a:r>
            <a:r>
              <a:rPr lang="en-US" sz="2800" dirty="0" smtClean="0">
                <a:solidFill>
                  <a:srgbClr val="002060"/>
                </a:solidFill>
              </a:rPr>
              <a:t>, or </a:t>
            </a:r>
            <a:r>
              <a:rPr lang="en-US" sz="2800" dirty="0">
                <a:solidFill>
                  <a:srgbClr val="002060"/>
                </a:solidFill>
              </a:rPr>
              <a:t>contribution to a public cause. 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</a:p>
          <a:p>
            <a:pPr marL="539496" indent="-457200" algn="l" rtl="0">
              <a:buFont typeface="+mj-lt"/>
              <a:buAutoNum type="arabicPeriod"/>
            </a:pPr>
            <a:r>
              <a:rPr lang="en-US" sz="3600" b="1" dirty="0" smtClean="0">
                <a:solidFill>
                  <a:srgbClr val="FF0000"/>
                </a:solidFill>
              </a:rPr>
              <a:t>Dysfunction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A </a:t>
            </a:r>
            <a:r>
              <a:rPr lang="en-US" sz="2800" dirty="0">
                <a:solidFill>
                  <a:srgbClr val="002060"/>
                </a:solidFill>
              </a:rPr>
              <a:t>high-level judgment of the “health</a:t>
            </a:r>
            <a:r>
              <a:rPr lang="en-US" sz="2800" dirty="0" smtClean="0">
                <a:solidFill>
                  <a:srgbClr val="002060"/>
                </a:solidFill>
              </a:rPr>
              <a:t>” of </a:t>
            </a:r>
            <a:r>
              <a:rPr lang="en-US" sz="2800" dirty="0">
                <a:solidFill>
                  <a:srgbClr val="002060"/>
                </a:solidFill>
              </a:rPr>
              <a:t>each process. </a:t>
            </a:r>
            <a:r>
              <a:rPr lang="en-US" sz="2800" dirty="0" smtClean="0">
                <a:solidFill>
                  <a:srgbClr val="002060"/>
                </a:solidFill>
              </a:rPr>
              <a:t> which </a:t>
            </a:r>
            <a:r>
              <a:rPr lang="en-US" sz="2800" dirty="0">
                <a:solidFill>
                  <a:srgbClr val="002060"/>
                </a:solidFill>
              </a:rPr>
              <a:t>processes are in </a:t>
            </a:r>
            <a:r>
              <a:rPr lang="en-US" sz="2800" dirty="0" smtClean="0">
                <a:solidFill>
                  <a:srgbClr val="002060"/>
                </a:solidFill>
              </a:rPr>
              <a:t>the deepest </a:t>
            </a:r>
            <a:r>
              <a:rPr lang="en-US" sz="2800" dirty="0" smtClean="0">
                <a:solidFill>
                  <a:srgbClr val="002060"/>
                </a:solidFill>
              </a:rPr>
              <a:t>trouble</a:t>
            </a:r>
            <a:r>
              <a:rPr lang="en-US" sz="2800" dirty="0">
                <a:solidFill>
                  <a:srgbClr val="002060"/>
                </a:solidFill>
              </a:rPr>
              <a:t>?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endParaRPr lang="en-US" sz="2800" dirty="0" smtClean="0">
              <a:solidFill>
                <a:srgbClr val="002060"/>
              </a:solidFill>
            </a:endParaRPr>
          </a:p>
          <a:p>
            <a:pPr marL="539496" indent="-457200" algn="l" rtl="0">
              <a:buFont typeface="+mj-lt"/>
              <a:buAutoNum type="arabicPeriod"/>
            </a:pPr>
            <a:r>
              <a:rPr lang="en-US" sz="3600" b="1" dirty="0" smtClean="0">
                <a:solidFill>
                  <a:srgbClr val="FF0000"/>
                </a:solidFill>
              </a:rPr>
              <a:t>Feasibility </a:t>
            </a:r>
            <a:r>
              <a:rPr lang="en-US" sz="2800" dirty="0" smtClean="0">
                <a:solidFill>
                  <a:srgbClr val="00808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How </a:t>
            </a:r>
            <a:r>
              <a:rPr lang="en-US" sz="2800" dirty="0">
                <a:solidFill>
                  <a:srgbClr val="002060"/>
                </a:solidFill>
              </a:rPr>
              <a:t>susceptible they are </a:t>
            </a:r>
            <a:r>
              <a:rPr lang="en-US" sz="2800" dirty="0" smtClean="0">
                <a:solidFill>
                  <a:srgbClr val="002060"/>
                </a:solidFill>
              </a:rPr>
              <a:t>to process </a:t>
            </a:r>
            <a:r>
              <a:rPr lang="en-US" sz="2800" dirty="0">
                <a:solidFill>
                  <a:srgbClr val="002060"/>
                </a:solidFill>
              </a:rPr>
              <a:t>management initiatives, either incidental or on a continuous basis. </a:t>
            </a:r>
            <a:r>
              <a:rPr lang="en-US" sz="2800" dirty="0" smtClean="0">
                <a:solidFill>
                  <a:srgbClr val="002060"/>
                </a:solidFill>
              </a:rPr>
              <a:t>Most notably</a:t>
            </a:r>
            <a:r>
              <a:rPr lang="en-US" sz="2800" dirty="0">
                <a:solidFill>
                  <a:srgbClr val="002060"/>
                </a:solidFill>
              </a:rPr>
              <a:t>, culture and politics involved in a particular process may be </a:t>
            </a:r>
            <a:r>
              <a:rPr lang="en-US" sz="2800" dirty="0" smtClean="0">
                <a:solidFill>
                  <a:srgbClr val="002060"/>
                </a:solidFill>
              </a:rPr>
              <a:t>obstacles to </a:t>
            </a:r>
            <a:r>
              <a:rPr lang="en-US" sz="2800" dirty="0">
                <a:solidFill>
                  <a:srgbClr val="002060"/>
                </a:solidFill>
              </a:rPr>
              <a:t>achieve results from such initiatives. 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endParaRPr lang="fa-IR" sz="28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0654" y="266354"/>
            <a:ext cx="5966022" cy="584775"/>
          </a:xfrm>
          <a:prstGeom prst="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a-IR" sz="3200" dirty="0">
                <a:solidFill>
                  <a:srgbClr val="D9FFFF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B Titr" pitchFamily="2" charset="-78"/>
              </a:rPr>
              <a:t>معیارهای ارزیابی فرایند</a:t>
            </a:r>
            <a:endParaRPr lang="fa-IR" sz="12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47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2" y="71755"/>
            <a:ext cx="6858000" cy="925214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r>
              <a:rPr lang="fa-IR" sz="3200" dirty="0">
                <a:solidFill>
                  <a:srgbClr val="D9FFFF"/>
                </a:solidFill>
                <a:cs typeface="B Titr" pitchFamily="2" charset="-78"/>
              </a:rPr>
              <a:t>ارزیابی فرایند ها به صورت پویا(نه فقط یکبار)  انجام می </a:t>
            </a:r>
            <a:r>
              <a:rPr lang="fa-IR" sz="3200" dirty="0" smtClean="0">
                <a:solidFill>
                  <a:srgbClr val="D9FFFF"/>
                </a:solidFill>
                <a:cs typeface="B Titr" pitchFamily="2" charset="-78"/>
              </a:rPr>
              <a:t>شود</a:t>
            </a:r>
            <a:endParaRPr lang="fa-IR" sz="3200" dirty="0">
              <a:solidFill>
                <a:srgbClr val="D9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5" y="1757956"/>
            <a:ext cx="9833785" cy="4471393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4000" dirty="0" smtClean="0">
                <a:solidFill>
                  <a:srgbClr val="002060"/>
                </a:solidFill>
              </a:rPr>
              <a:t>Most </a:t>
            </a:r>
            <a:r>
              <a:rPr lang="en-US" sz="4000" dirty="0">
                <a:solidFill>
                  <a:srgbClr val="002060"/>
                </a:solidFill>
              </a:rPr>
              <a:t>companies choose to address a small set of business processes in order to gain </a:t>
            </a:r>
            <a:r>
              <a:rPr lang="en-US" sz="4000" dirty="0" smtClean="0">
                <a:solidFill>
                  <a:srgbClr val="002060"/>
                </a:solidFill>
              </a:rPr>
              <a:t>experience with </a:t>
            </a:r>
            <a:r>
              <a:rPr lang="en-US" sz="4000" dirty="0">
                <a:solidFill>
                  <a:srgbClr val="002060"/>
                </a:solidFill>
              </a:rPr>
              <a:t>innovation initiatives, and they focus their resources on the most critical processes</a:t>
            </a:r>
            <a:r>
              <a:rPr lang="en-US" sz="4000" dirty="0" smtClean="0">
                <a:solidFill>
                  <a:srgbClr val="002060"/>
                </a:solidFill>
              </a:rPr>
              <a:t>. Each </a:t>
            </a:r>
            <a:r>
              <a:rPr lang="en-US" sz="4000" dirty="0">
                <a:solidFill>
                  <a:srgbClr val="002060"/>
                </a:solidFill>
              </a:rPr>
              <a:t>successful initiative becomes a </a:t>
            </a:r>
            <a:r>
              <a:rPr lang="en-US" sz="4000" dirty="0" smtClean="0">
                <a:solidFill>
                  <a:srgbClr val="002060"/>
                </a:solidFill>
              </a:rPr>
              <a:t>model </a:t>
            </a:r>
            <a:r>
              <a:rPr lang="en-US" sz="4000" dirty="0">
                <a:solidFill>
                  <a:srgbClr val="002060"/>
                </a:solidFill>
              </a:rPr>
              <a:t>for future </a:t>
            </a:r>
            <a:r>
              <a:rPr lang="en-US" sz="4000" dirty="0" smtClean="0">
                <a:solidFill>
                  <a:srgbClr val="002060"/>
                </a:solidFill>
              </a:rPr>
              <a:t>efforts</a:t>
            </a:r>
            <a:endParaRPr lang="fa-IR" sz="4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6663" y="42862"/>
            <a:ext cx="439764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800" b="1" dirty="0" smtClean="0"/>
              <a:t>انتخاب  مجوعه محدودی از فرایند ها و کسب تجربه در طول زمان</a:t>
            </a:r>
            <a:endParaRPr lang="fa-IR" sz="2800" b="1" dirty="0"/>
          </a:p>
        </p:txBody>
      </p:sp>
    </p:spTree>
    <p:extLst>
      <p:ext uri="{BB962C8B-B14F-4D97-AF65-F5344CB8AC3E}">
        <p14:creationId xmlns:p14="http://schemas.microsoft.com/office/powerpoint/2010/main" val="330709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209" y="323557"/>
            <a:ext cx="6791325" cy="593686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fa-IR" dirty="0" smtClean="0">
                <a:solidFill>
                  <a:srgbClr val="D9FFFF"/>
                </a:solidFill>
              </a:rPr>
              <a:t>مدل بلوغ فرایند</a:t>
            </a:r>
            <a:endParaRPr lang="fa-IR" dirty="0">
              <a:solidFill>
                <a:srgbClr val="D9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276" y="1642566"/>
            <a:ext cx="10714037" cy="4586783"/>
          </a:xfrm>
        </p:spPr>
        <p:txBody>
          <a:bodyPr>
            <a:noAutofit/>
          </a:bodyPr>
          <a:lstStyle/>
          <a:p>
            <a:pPr algn="l" rtl="0"/>
            <a:r>
              <a:rPr lang="en-US" sz="2400" b="1" dirty="0">
                <a:solidFill>
                  <a:srgbClr val="C00000"/>
                </a:solidFill>
              </a:rPr>
              <a:t>Level 1 (Initial)</a:t>
            </a:r>
            <a:r>
              <a:rPr lang="en-US" sz="1800" b="1" dirty="0">
                <a:solidFill>
                  <a:srgbClr val="C00000"/>
                </a:solidFill>
              </a:rPr>
              <a:t>: </a:t>
            </a:r>
            <a:r>
              <a:rPr lang="en-US" sz="1800" dirty="0"/>
              <a:t>At this initial stage, the organization runs its processes </a:t>
            </a:r>
            <a:r>
              <a:rPr lang="en-US" sz="1800" dirty="0" smtClean="0"/>
              <a:t>in </a:t>
            </a:r>
            <a:r>
              <a:rPr lang="en-US" sz="1800" dirty="0" smtClean="0">
                <a:solidFill>
                  <a:srgbClr val="C00000"/>
                </a:solidFill>
              </a:rPr>
              <a:t>an </a:t>
            </a:r>
            <a:r>
              <a:rPr lang="en-US" sz="1800" dirty="0">
                <a:solidFill>
                  <a:srgbClr val="C00000"/>
                </a:solidFill>
              </a:rPr>
              <a:t>ad-hoc fashion</a:t>
            </a:r>
            <a:r>
              <a:rPr lang="en-US" sz="1800" dirty="0"/>
              <a:t>, without any clear definition of these processes</a:t>
            </a:r>
            <a:r>
              <a:rPr lang="en-US" sz="1800" dirty="0">
                <a:solidFill>
                  <a:srgbClr val="C00000"/>
                </a:solidFill>
              </a:rPr>
              <a:t>. </a:t>
            </a:r>
            <a:r>
              <a:rPr lang="en-US" sz="1800" dirty="0" smtClean="0">
                <a:solidFill>
                  <a:srgbClr val="C00000"/>
                </a:solidFill>
              </a:rPr>
              <a:t>Control is </a:t>
            </a:r>
            <a:r>
              <a:rPr lang="en-US" sz="1800" dirty="0">
                <a:solidFill>
                  <a:srgbClr val="C00000"/>
                </a:solidFill>
              </a:rPr>
              <a:t>missing</a:t>
            </a:r>
            <a:r>
              <a:rPr lang="en-US" sz="1800" dirty="0" smtClean="0"/>
              <a:t>.</a:t>
            </a:r>
            <a:endParaRPr lang="en-US" sz="1800" dirty="0"/>
          </a:p>
          <a:p>
            <a:pPr algn="l" rtl="0"/>
            <a:r>
              <a:rPr lang="en-US" sz="2400" b="1" dirty="0">
                <a:solidFill>
                  <a:srgbClr val="C00000"/>
                </a:solidFill>
              </a:rPr>
              <a:t>Level 2 (Managed): </a:t>
            </a:r>
            <a:r>
              <a:rPr lang="en-US" sz="1800" dirty="0"/>
              <a:t>At this stage, project planning along with project </a:t>
            </a:r>
            <a:r>
              <a:rPr lang="en-US" sz="1800" dirty="0" smtClean="0">
                <a:solidFill>
                  <a:srgbClr val="C00000"/>
                </a:solidFill>
              </a:rPr>
              <a:t>monitoring and </a:t>
            </a:r>
            <a:r>
              <a:rPr lang="en-US" sz="1800" dirty="0">
                <a:solidFill>
                  <a:srgbClr val="C00000"/>
                </a:solidFill>
              </a:rPr>
              <a:t>control</a:t>
            </a:r>
            <a:r>
              <a:rPr lang="en-US" sz="1800" dirty="0"/>
              <a:t> have been put into practice. Measurement and </a:t>
            </a:r>
            <a:r>
              <a:rPr lang="en-US" sz="1800" dirty="0" smtClean="0"/>
              <a:t>analysis is </a:t>
            </a:r>
            <a:r>
              <a:rPr lang="en-US" sz="1800" dirty="0"/>
              <a:t>established as well as process and product quality assurance</a:t>
            </a:r>
            <a:r>
              <a:rPr lang="en-US" sz="1800" dirty="0" smtClean="0"/>
              <a:t>.</a:t>
            </a:r>
            <a:endParaRPr lang="en-US" sz="1800" dirty="0"/>
          </a:p>
          <a:p>
            <a:pPr algn="l" rtl="0"/>
            <a:r>
              <a:rPr lang="en-US" sz="2400" b="1" dirty="0">
                <a:solidFill>
                  <a:srgbClr val="C00000"/>
                </a:solidFill>
              </a:rPr>
              <a:t>Level 3 (Defined): </a:t>
            </a:r>
            <a:r>
              <a:rPr lang="en-US" sz="1800" dirty="0"/>
              <a:t>Organizations at this stage have adopted </a:t>
            </a:r>
            <a:r>
              <a:rPr lang="en-US" sz="1800" dirty="0">
                <a:solidFill>
                  <a:srgbClr val="C00000"/>
                </a:solidFill>
              </a:rPr>
              <a:t>a focus on processes</a:t>
            </a:r>
            <a:r>
              <a:rPr lang="en-US" sz="1800" dirty="0" smtClean="0"/>
              <a:t>. </a:t>
            </a:r>
            <a:r>
              <a:rPr lang="en-US" sz="1800" dirty="0" smtClean="0">
                <a:solidFill>
                  <a:srgbClr val="C00000"/>
                </a:solidFill>
              </a:rPr>
              <a:t>Process </a:t>
            </a:r>
            <a:r>
              <a:rPr lang="en-US" sz="1800" dirty="0">
                <a:solidFill>
                  <a:srgbClr val="C00000"/>
                </a:solidFill>
              </a:rPr>
              <a:t>definitions</a:t>
            </a:r>
            <a:r>
              <a:rPr lang="en-US" sz="1800" dirty="0"/>
              <a:t> are available and </a:t>
            </a:r>
            <a:r>
              <a:rPr lang="en-US" sz="1800" dirty="0">
                <a:solidFill>
                  <a:srgbClr val="C00000"/>
                </a:solidFill>
              </a:rPr>
              <a:t>organizational training </a:t>
            </a:r>
            <a:r>
              <a:rPr lang="en-US" sz="1800" dirty="0"/>
              <a:t>is </a:t>
            </a:r>
            <a:r>
              <a:rPr lang="en-US" sz="1800" dirty="0" smtClean="0"/>
              <a:t>provided to </a:t>
            </a:r>
            <a:r>
              <a:rPr lang="en-US" sz="1800" dirty="0"/>
              <a:t>enable stakeholders across the organization to be </a:t>
            </a:r>
            <a:r>
              <a:rPr lang="en-US" sz="1800" dirty="0">
                <a:solidFill>
                  <a:srgbClr val="C00000"/>
                </a:solidFill>
              </a:rPr>
              <a:t>engaged in </a:t>
            </a:r>
            <a:r>
              <a:rPr lang="en-US" sz="1800" dirty="0" smtClean="0">
                <a:solidFill>
                  <a:srgbClr val="C00000"/>
                </a:solidFill>
              </a:rPr>
              <a:t>process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C00000"/>
                </a:solidFill>
              </a:rPr>
              <a:t>documentation</a:t>
            </a:r>
            <a:r>
              <a:rPr lang="en-US" sz="1800" dirty="0" smtClean="0"/>
              <a:t>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C00000"/>
                </a:solidFill>
              </a:rPr>
              <a:t>analysis</a:t>
            </a:r>
            <a:r>
              <a:rPr lang="en-US" sz="1800" dirty="0"/>
              <a:t>. </a:t>
            </a:r>
            <a:r>
              <a:rPr lang="en-US" sz="1800" dirty="0">
                <a:solidFill>
                  <a:srgbClr val="C00000"/>
                </a:solidFill>
              </a:rPr>
              <a:t>Integrated project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C00000"/>
                </a:solidFill>
              </a:rPr>
              <a:t>risk </a:t>
            </a:r>
            <a:r>
              <a:rPr lang="en-US" sz="1800" dirty="0" smtClean="0">
                <a:solidFill>
                  <a:srgbClr val="C00000"/>
                </a:solidFill>
              </a:rPr>
              <a:t>management </a:t>
            </a:r>
            <a:r>
              <a:rPr lang="en-US" sz="1800" dirty="0" smtClean="0"/>
              <a:t>are </a:t>
            </a:r>
            <a:r>
              <a:rPr lang="en-US" sz="1800" dirty="0"/>
              <a:t>in place. Decision analysis and resolution are also in place</a:t>
            </a:r>
            <a:r>
              <a:rPr lang="en-US" sz="1800" dirty="0" smtClean="0"/>
              <a:t>.</a:t>
            </a:r>
            <a:endParaRPr lang="en-US" sz="1800" dirty="0"/>
          </a:p>
          <a:p>
            <a:pPr algn="l" rtl="0"/>
            <a:r>
              <a:rPr lang="en-US" sz="2400" b="1" dirty="0">
                <a:solidFill>
                  <a:srgbClr val="C00000"/>
                </a:solidFill>
              </a:rPr>
              <a:t>Level 4 (Quantitatively Managed): </a:t>
            </a:r>
            <a:r>
              <a:rPr lang="en-US" sz="1800" dirty="0"/>
              <a:t>At this stage, </a:t>
            </a:r>
            <a:r>
              <a:rPr lang="en-US" sz="1800" dirty="0">
                <a:solidFill>
                  <a:srgbClr val="C00000"/>
                </a:solidFill>
              </a:rPr>
              <a:t>organizational </a:t>
            </a:r>
            <a:r>
              <a:rPr lang="en-US" sz="1800" dirty="0" smtClean="0">
                <a:solidFill>
                  <a:srgbClr val="C00000"/>
                </a:solidFill>
              </a:rPr>
              <a:t>process performance </a:t>
            </a:r>
            <a:r>
              <a:rPr lang="en-US" sz="1800" dirty="0">
                <a:solidFill>
                  <a:srgbClr val="C00000"/>
                </a:solidFill>
              </a:rPr>
              <a:t>is tracked</a:t>
            </a:r>
            <a:r>
              <a:rPr lang="en-US" sz="1800" dirty="0"/>
              <a:t>. Project management is performed </a:t>
            </a:r>
            <a:r>
              <a:rPr lang="en-US" sz="1800" dirty="0">
                <a:solidFill>
                  <a:srgbClr val="C00000"/>
                </a:solidFill>
              </a:rPr>
              <a:t>using </a:t>
            </a:r>
            <a:r>
              <a:rPr lang="en-US" sz="1800" dirty="0" smtClean="0">
                <a:solidFill>
                  <a:srgbClr val="C00000"/>
                </a:solidFill>
              </a:rPr>
              <a:t>quantitative techniques</a:t>
            </a:r>
            <a:r>
              <a:rPr lang="en-US" sz="1800" dirty="0" smtClean="0"/>
              <a:t>.</a:t>
            </a:r>
          </a:p>
          <a:p>
            <a:pPr algn="l" rtl="0"/>
            <a:r>
              <a:rPr lang="en-US" sz="2400" b="1" dirty="0" smtClean="0">
                <a:solidFill>
                  <a:srgbClr val="C00000"/>
                </a:solidFill>
              </a:rPr>
              <a:t>Level </a:t>
            </a:r>
            <a:r>
              <a:rPr lang="en-US" sz="2400" b="1" dirty="0">
                <a:solidFill>
                  <a:srgbClr val="C00000"/>
                </a:solidFill>
              </a:rPr>
              <a:t>5 (Optimizing): 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1800" dirty="0" smtClean="0"/>
              <a:t>At </a:t>
            </a:r>
            <a:r>
              <a:rPr lang="en-US" sz="1800" dirty="0"/>
              <a:t>this stage of maturity, the organization has </a:t>
            </a:r>
            <a:r>
              <a:rPr lang="en-US" sz="1800" dirty="0" smtClean="0">
                <a:solidFill>
                  <a:srgbClr val="C00000"/>
                </a:solidFill>
              </a:rPr>
              <a:t>established organizational </a:t>
            </a:r>
            <a:r>
              <a:rPr lang="en-US" sz="1800" dirty="0">
                <a:solidFill>
                  <a:srgbClr val="C00000"/>
                </a:solidFill>
              </a:rPr>
              <a:t>performance management accompanied</a:t>
            </a:r>
            <a:r>
              <a:rPr lang="en-US" sz="1800" dirty="0"/>
              <a:t> with </a:t>
            </a:r>
            <a:r>
              <a:rPr lang="en-US" sz="1800" dirty="0" smtClean="0"/>
              <a:t>causal analysis </a:t>
            </a:r>
            <a:r>
              <a:rPr lang="en-US" sz="1800" dirty="0"/>
              <a:t>and </a:t>
            </a:r>
            <a:r>
              <a:rPr lang="en-US" sz="1800" b="1" dirty="0"/>
              <a:t>resolution</a:t>
            </a:r>
            <a:r>
              <a:rPr lang="en-US" sz="1800" dirty="0"/>
              <a:t>.</a:t>
            </a:r>
            <a:endParaRPr lang="fa-IR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7586663" y="42862"/>
            <a:ext cx="439764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800" b="1" dirty="0" smtClean="0"/>
              <a:t>انتخاب  مجوعه محدودی از فرایند ها و کسب تجربه در طول زمان</a:t>
            </a:r>
            <a:endParaRPr lang="fa-IR" sz="2800" b="1" dirty="0"/>
          </a:p>
        </p:txBody>
      </p:sp>
    </p:spTree>
    <p:extLst>
      <p:ext uri="{BB962C8B-B14F-4D97-AF65-F5344CB8AC3E}">
        <p14:creationId xmlns:p14="http://schemas.microsoft.com/office/powerpoint/2010/main" val="405889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معماری فرایند خروجی   فعالیت تعیین (</a:t>
            </a:r>
            <a:r>
              <a:rPr lang="en-US" dirty="0" smtClean="0"/>
              <a:t>Identification</a:t>
            </a:r>
            <a:r>
              <a:rPr lang="fa-IR" dirty="0" smtClean="0"/>
              <a:t>)</a:t>
            </a:r>
            <a:r>
              <a:rPr lang="fa-IR" dirty="0"/>
              <a:t> </a:t>
            </a:r>
            <a:r>
              <a:rPr lang="fa-IR" dirty="0" smtClean="0"/>
              <a:t>فرایند است.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Right Arrow Callout 3"/>
          <p:cNvSpPr/>
          <p:nvPr/>
        </p:nvSpPr>
        <p:spPr>
          <a:xfrm>
            <a:off x="1971674" y="2357438"/>
            <a:ext cx="5572125" cy="2214562"/>
          </a:xfrm>
          <a:prstGeom prst="rightArrow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dirty="0" smtClean="0">
                <a:solidFill>
                  <a:srgbClr val="D9FFFF"/>
                </a:solidFill>
              </a:rPr>
              <a:t>Process Identification</a:t>
            </a:r>
            <a:endParaRPr lang="fa-IR" sz="4000" dirty="0">
              <a:solidFill>
                <a:srgbClr val="D9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7700962" y="3028950"/>
            <a:ext cx="2557463" cy="914400"/>
          </a:xfrm>
          <a:prstGeom prst="ellipse">
            <a:avLst/>
          </a:prstGeom>
          <a:ln>
            <a:solidFill>
              <a:srgbClr val="D9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600" dirty="0" smtClean="0">
                <a:solidFill>
                  <a:srgbClr val="D9FFFF"/>
                </a:solidFill>
              </a:rPr>
              <a:t>معماری فرایند</a:t>
            </a:r>
            <a:endParaRPr lang="fa-IR" sz="36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1025" y="0"/>
            <a:ext cx="4392844" cy="1143000"/>
          </a:xfrm>
        </p:spPr>
        <p:txBody>
          <a:bodyPr>
            <a:normAutofit/>
          </a:bodyPr>
          <a:lstStyle/>
          <a:p>
            <a:r>
              <a:rPr lang="en-US" b="1" dirty="0"/>
              <a:t>Designing a </a:t>
            </a:r>
            <a:r>
              <a:rPr lang="en-US" b="1" dirty="0" smtClean="0"/>
              <a:t>Process Architecture </a:t>
            </a: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142876" y="95293"/>
            <a:ext cx="7772400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D9FFFF"/>
                </a:solidFill>
                <a:cs typeface="B Titr" pitchFamily="2" charset="-78"/>
              </a:rPr>
              <a:t> معماری فرایند یک مدل مفهومی که فرایند های یک کسب و کار را نشان می دهد و ارتباط این ففرایند ها را روشن وملموس می کند</a:t>
            </a:r>
            <a:r>
              <a:rPr lang="en-US" sz="2400" dirty="0" smtClean="0">
                <a:solidFill>
                  <a:srgbClr val="D9FFFF"/>
                </a:solidFill>
              </a:rPr>
              <a:t> </a:t>
            </a:r>
            <a:endParaRPr lang="fa-IR" sz="2400" dirty="0">
              <a:solidFill>
                <a:srgbClr val="D9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0827" y="4046288"/>
            <a:ext cx="93130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fa-IR" sz="2800" dirty="0" smtClean="0">
                <a:solidFill>
                  <a:srgbClr val="002060"/>
                </a:solidFill>
                <a:cs typeface="B Titr" pitchFamily="2" charset="-78"/>
              </a:rPr>
              <a:t>در </a:t>
            </a:r>
            <a:r>
              <a:rPr lang="fa-IR" sz="2800" dirty="0">
                <a:solidFill>
                  <a:srgbClr val="002060"/>
                </a:solidFill>
                <a:cs typeface="B Titr" pitchFamily="2" charset="-78"/>
              </a:rPr>
              <a:t>مدل مفهومی این ارتباط در دو </a:t>
            </a:r>
            <a:r>
              <a:rPr lang="fa-IR" sz="2800" dirty="0" smtClean="0">
                <a:solidFill>
                  <a:srgbClr val="002060"/>
                </a:solidFill>
                <a:cs typeface="B Titr" pitchFamily="2" charset="-78"/>
              </a:rPr>
              <a:t>بعد </a:t>
            </a:r>
            <a:r>
              <a:rPr lang="fa-IR" sz="2800" dirty="0">
                <a:solidFill>
                  <a:srgbClr val="002060"/>
                </a:solidFill>
                <a:cs typeface="B Titr" pitchFamily="2" charset="-78"/>
              </a:rPr>
              <a:t>تشریح می </a:t>
            </a:r>
            <a:r>
              <a:rPr lang="fa-IR" sz="2800" dirty="0" smtClean="0">
                <a:solidFill>
                  <a:srgbClr val="002060"/>
                </a:solidFill>
                <a:cs typeface="B Titr" pitchFamily="2" charset="-78"/>
              </a:rPr>
              <a:t>شود</a:t>
            </a:r>
          </a:p>
          <a:p>
            <a:pPr lvl="0" algn="r" rtl="1"/>
            <a:r>
              <a:rPr lang="fa-IR" sz="2800" dirty="0" smtClean="0">
                <a:solidFill>
                  <a:srgbClr val="002060"/>
                </a:solidFill>
                <a:cs typeface="B Titr" pitchFamily="2" charset="-78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cs typeface="B Titr" pitchFamily="2" charset="-78"/>
              </a:rPr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cs typeface="B Titr" pitchFamily="2" charset="-78"/>
              </a:rPr>
              <a:t>In </a:t>
            </a:r>
            <a:r>
              <a:rPr lang="en-US" sz="2800" dirty="0">
                <a:solidFill>
                  <a:srgbClr val="002060"/>
                </a:solidFill>
                <a:cs typeface="B Titr" pitchFamily="2" charset="-78"/>
              </a:rPr>
              <a:t>a consumer–producer relationship</a:t>
            </a:r>
            <a:r>
              <a:rPr lang="en-US" sz="2800" dirty="0" smtClean="0">
                <a:solidFill>
                  <a:srgbClr val="002060"/>
                </a:solidFill>
                <a:cs typeface="B Titr" pitchFamily="2" charset="-78"/>
              </a:rPr>
              <a:t>.  </a:t>
            </a:r>
          </a:p>
          <a:p>
            <a:pPr marL="342900" lvl="0" indent="-342900">
              <a:buFont typeface="+mj-lt"/>
              <a:buAutoNum type="arabicPeriod"/>
            </a:pPr>
            <a:endParaRPr lang="en-US" sz="2800" dirty="0">
              <a:solidFill>
                <a:srgbClr val="002060"/>
              </a:solidFill>
              <a:cs typeface="B Titr" pitchFamily="2" charset="-78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cs typeface="B Titr" pitchFamily="2" charset="-78"/>
              </a:rPr>
              <a:t>In different </a:t>
            </a:r>
            <a:r>
              <a:rPr lang="en-US" sz="2800" dirty="0">
                <a:solidFill>
                  <a:srgbClr val="002060"/>
                </a:solidFill>
                <a:cs typeface="B Titr" pitchFamily="2" charset="-78"/>
              </a:rPr>
              <a:t>levels of detail. </a:t>
            </a:r>
            <a:r>
              <a:rPr lang="en-US" sz="2800" dirty="0" smtClean="0">
                <a:solidFill>
                  <a:srgbClr val="002060"/>
                </a:solidFill>
                <a:cs typeface="B Titr" pitchFamily="2" charset="-78"/>
              </a:rPr>
              <a:t> </a:t>
            </a:r>
            <a:endParaRPr lang="fa-IR" sz="2800" dirty="0">
              <a:solidFill>
                <a:srgbClr val="002060"/>
              </a:solidFill>
              <a:cs typeface="B Titr" pitchFamily="2" charset="-78"/>
            </a:endParaRPr>
          </a:p>
        </p:txBody>
      </p:sp>
      <p:sp>
        <p:nvSpPr>
          <p:cNvPr id="7" name="Right Arrow Callout 6"/>
          <p:cNvSpPr/>
          <p:nvPr/>
        </p:nvSpPr>
        <p:spPr>
          <a:xfrm>
            <a:off x="1062815" y="1543050"/>
            <a:ext cx="5572125" cy="2214562"/>
          </a:xfrm>
          <a:prstGeom prst="rightArrow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dirty="0" smtClean="0">
                <a:solidFill>
                  <a:srgbClr val="D9FFFF"/>
                </a:solidFill>
              </a:rPr>
              <a:t>Process Identification</a:t>
            </a:r>
            <a:endParaRPr lang="fa-IR" sz="4000" dirty="0">
              <a:solidFill>
                <a:srgbClr val="D9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879431" y="2193131"/>
            <a:ext cx="2557463" cy="914400"/>
          </a:xfrm>
          <a:prstGeom prst="ellipse">
            <a:avLst/>
          </a:prstGeom>
          <a:ln>
            <a:solidFill>
              <a:srgbClr val="D9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600" dirty="0" smtClean="0">
                <a:solidFill>
                  <a:srgbClr val="D9FFFF"/>
                </a:solidFill>
              </a:rPr>
              <a:t>معماری فرایند</a:t>
            </a:r>
            <a:endParaRPr lang="fa-IR" sz="3600" dirty="0">
              <a:solidFill>
                <a:srgbClr val="D9FFFF"/>
              </a:solidFill>
            </a:endParaRPr>
          </a:p>
        </p:txBody>
      </p:sp>
      <p:sp>
        <p:nvSpPr>
          <p:cNvPr id="3" name="Curved Left Arrow 2"/>
          <p:cNvSpPr/>
          <p:nvPr/>
        </p:nvSpPr>
        <p:spPr>
          <a:xfrm>
            <a:off x="10358437" y="1186381"/>
            <a:ext cx="1371599" cy="410177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100888" y="2820738"/>
            <a:ext cx="2336006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fa-IR" sz="1600" smtClean="0"/>
              <a:t>معماری فرایند خروجی   فعالیت تعیین (</a:t>
            </a:r>
            <a:r>
              <a:rPr lang="en-US" sz="1600" smtClean="0"/>
              <a:t>Identification</a:t>
            </a:r>
            <a:r>
              <a:rPr lang="fa-IR" sz="1600" smtClean="0"/>
              <a:t>) فرایند است.</a:t>
            </a:r>
            <a:endParaRPr lang="fa-IR" sz="1600" dirty="0"/>
          </a:p>
        </p:txBody>
      </p:sp>
    </p:spTree>
    <p:extLst>
      <p:ext uri="{BB962C8B-B14F-4D97-AF65-F5344CB8AC3E}">
        <p14:creationId xmlns:p14="http://schemas.microsoft.com/office/powerpoint/2010/main" val="385521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3788" y="211137"/>
            <a:ext cx="4570482" cy="788989"/>
          </a:xfrm>
        </p:spPr>
        <p:txBody>
          <a:bodyPr>
            <a:normAutofit/>
          </a:bodyPr>
          <a:lstStyle/>
          <a:p>
            <a:pPr algn="ctr"/>
            <a:r>
              <a:rPr lang="fa-IR" sz="3200" dirty="0" smtClean="0">
                <a:cs typeface="B Titr" pitchFamily="2" charset="-78"/>
              </a:rPr>
              <a:t>بعد اول در مدل مفهومی</a:t>
            </a:r>
            <a:endParaRPr lang="fa-IR" sz="3200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3154" y="4015383"/>
            <a:ext cx="9997440" cy="1985367"/>
          </a:xfrm>
        </p:spPr>
        <p:txBody>
          <a:bodyPr>
            <a:normAutofit/>
          </a:bodyPr>
          <a:lstStyle/>
          <a:p>
            <a:pPr algn="l" rtl="0"/>
            <a:r>
              <a:rPr lang="en-US" dirty="0">
                <a:solidFill>
                  <a:prstClr val="black"/>
                </a:solidFill>
                <a:cs typeface="B Titr" pitchFamily="2" charset="-78"/>
              </a:rPr>
              <a:t>This means that one process provides an output that the other process takes as an input. </a:t>
            </a:r>
            <a:endParaRPr lang="en-US" dirty="0" smtClean="0">
              <a:solidFill>
                <a:prstClr val="black"/>
              </a:solidFill>
              <a:cs typeface="B Titr" pitchFamily="2" charset="-78"/>
            </a:endParaRPr>
          </a:p>
          <a:p>
            <a:pPr algn="l" rtl="0"/>
            <a:r>
              <a:rPr lang="en-US" dirty="0" smtClean="0">
                <a:solidFill>
                  <a:prstClr val="black"/>
                </a:solidFill>
                <a:cs typeface="B Titr" pitchFamily="2" charset="-78"/>
              </a:rPr>
              <a:t> </a:t>
            </a:r>
            <a:r>
              <a:rPr lang="en-US" dirty="0">
                <a:solidFill>
                  <a:prstClr val="black"/>
                </a:solidFill>
                <a:cs typeface="B Titr" pitchFamily="2" charset="-78"/>
              </a:rPr>
              <a:t>“</a:t>
            </a:r>
            <a:r>
              <a:rPr lang="en-US" dirty="0">
                <a:solidFill>
                  <a:srgbClr val="C00000"/>
                </a:solidFill>
                <a:cs typeface="B Titr" pitchFamily="2" charset="-78"/>
              </a:rPr>
              <a:t>quote-to-order process</a:t>
            </a:r>
            <a:r>
              <a:rPr lang="en-US" dirty="0">
                <a:solidFill>
                  <a:prstClr val="black"/>
                </a:solidFill>
                <a:cs typeface="B Titr" pitchFamily="2" charset="-78"/>
              </a:rPr>
              <a:t>” and “</a:t>
            </a:r>
            <a:r>
              <a:rPr lang="en-US" dirty="0">
                <a:solidFill>
                  <a:srgbClr val="C00000"/>
                </a:solidFill>
                <a:cs typeface="B Titr" pitchFamily="2" charset="-78"/>
              </a:rPr>
              <a:t>order-to-cash processes</a:t>
            </a:r>
            <a:r>
              <a:rPr lang="en-US" dirty="0">
                <a:solidFill>
                  <a:prstClr val="black"/>
                </a:solidFill>
                <a:cs typeface="B Titr" pitchFamily="2" charset="-78"/>
              </a:rPr>
              <a:t>” . The output of the first one (the order) is the input to the second one. Note that this is the same kind of </a:t>
            </a:r>
            <a:r>
              <a:rPr lang="en-US" dirty="0" smtClean="0">
                <a:solidFill>
                  <a:prstClr val="black"/>
                </a:solidFill>
                <a:cs typeface="B Titr" pitchFamily="2" charset="-78"/>
              </a:rPr>
              <a:t>ordering </a:t>
            </a:r>
            <a:r>
              <a:rPr lang="en-US" dirty="0">
                <a:solidFill>
                  <a:prstClr val="black"/>
                </a:solidFill>
                <a:cs typeface="B Titr" pitchFamily="2" charset="-78"/>
              </a:rPr>
              <a:t>as the upstream-downstream relation </a:t>
            </a:r>
            <a:r>
              <a:rPr lang="en-US" dirty="0" smtClean="0">
                <a:solidFill>
                  <a:prstClr val="black"/>
                </a:solidFill>
                <a:cs typeface="B Titr" pitchFamily="2" charset="-78"/>
              </a:rPr>
              <a:t>a process</a:t>
            </a:r>
            <a:endParaRPr lang="fa-I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85889" y="328612"/>
            <a:ext cx="4179956" cy="671513"/>
          </a:xfrm>
          <a:prstGeom prst="rect">
            <a:avLst/>
          </a:prstGeom>
          <a:solidFill>
            <a:srgbClr val="002060"/>
          </a:solidFill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fa-IR" dirty="0" smtClean="0">
                <a:solidFill>
                  <a:srgbClr val="D9FFFF"/>
                </a:solidFill>
              </a:rPr>
              <a:t>رابطه مشتری- تولید کننده</a:t>
            </a:r>
            <a:endParaRPr lang="fa-IR" dirty="0">
              <a:solidFill>
                <a:srgbClr val="D9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85889" y="2028646"/>
            <a:ext cx="100012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>
                <a:solidFill>
                  <a:prstClr val="black"/>
                </a:solidFill>
                <a:cs typeface="B Titr" pitchFamily="2" charset="-78"/>
              </a:rPr>
              <a:t>. </a:t>
            </a:r>
            <a:r>
              <a:rPr lang="fa-IR" sz="2400" dirty="0" smtClean="0">
                <a:solidFill>
                  <a:prstClr val="black"/>
                </a:solidFill>
                <a:cs typeface="B Titr" pitchFamily="2" charset="-78"/>
              </a:rPr>
              <a:t>هر </a:t>
            </a:r>
            <a:r>
              <a:rPr lang="fa-IR" sz="2400" dirty="0">
                <a:solidFill>
                  <a:prstClr val="black"/>
                </a:solidFill>
                <a:cs typeface="B Titr" pitchFamily="2" charset="-78"/>
              </a:rPr>
              <a:t>فرایند نوعی خروجی تولید می کند که ورودی فرایند دیگری است</a:t>
            </a:r>
          </a:p>
          <a:p>
            <a:pPr algn="r"/>
            <a:r>
              <a:rPr lang="fa-IR" sz="2400" dirty="0">
                <a:solidFill>
                  <a:prstClr val="black"/>
                </a:solidFill>
                <a:cs typeface="B Titr" pitchFamily="2" charset="-78"/>
              </a:rPr>
              <a:t>مثلا فرایند </a:t>
            </a:r>
            <a:r>
              <a:rPr lang="fa-IR" sz="2400" dirty="0" smtClean="0">
                <a:solidFill>
                  <a:prstClr val="black"/>
                </a:solidFill>
                <a:cs typeface="B Titr" pitchFamily="2" charset="-78"/>
              </a:rPr>
              <a:t>دو </a:t>
            </a:r>
            <a:r>
              <a:rPr lang="fa-IR" sz="2400" dirty="0" smtClean="0">
                <a:solidFill>
                  <a:srgbClr val="FF0000"/>
                </a:solidFill>
                <a:cs typeface="B Titr" pitchFamily="2" charset="-78"/>
              </a:rPr>
              <a:t>» </a:t>
            </a:r>
            <a:r>
              <a:rPr lang="fa-IR" sz="2400" dirty="0">
                <a:solidFill>
                  <a:srgbClr val="FF0000"/>
                </a:solidFill>
                <a:cs typeface="B Titr" pitchFamily="2" charset="-78"/>
              </a:rPr>
              <a:t>بررسی تا سفارش»  </a:t>
            </a:r>
            <a:r>
              <a:rPr lang="fa-IR" sz="2400" dirty="0">
                <a:solidFill>
                  <a:prstClr val="black"/>
                </a:solidFill>
                <a:cs typeface="B Titr" pitchFamily="2" charset="-78"/>
              </a:rPr>
              <a:t>و </a:t>
            </a:r>
            <a:r>
              <a:rPr lang="fa-IR" sz="2400" dirty="0">
                <a:solidFill>
                  <a:srgbClr val="FF0000"/>
                </a:solidFill>
                <a:cs typeface="B Titr" pitchFamily="2" charset="-78"/>
              </a:rPr>
              <a:t>«سفارش تا پرداخت « </a:t>
            </a:r>
            <a:r>
              <a:rPr lang="fa-IR" sz="2400" dirty="0">
                <a:solidFill>
                  <a:prstClr val="black"/>
                </a:solidFill>
                <a:cs typeface="B Titr" pitchFamily="2" charset="-78"/>
              </a:rPr>
              <a:t>را در نظر بگیرید . خروجی فرایند اول ورودی فرایند دوم است  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396608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036" y="282924"/>
            <a:ext cx="5803139" cy="692696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D9FFFF"/>
                </a:solidFill>
                <a:cs typeface="B Titr" pitchFamily="2" charset="-78"/>
              </a:rPr>
              <a:t> </a:t>
            </a:r>
            <a:r>
              <a:rPr lang="fa-IR" sz="3200" b="1" dirty="0" smtClean="0">
                <a:solidFill>
                  <a:srgbClr val="D9FFFF"/>
                </a:solidFill>
                <a:cs typeface="B Titr" pitchFamily="2" charset="-78"/>
              </a:rPr>
              <a:t> روشن سازی و تبیین جزییات است  </a:t>
            </a:r>
            <a:endParaRPr lang="fa-IR" sz="3200" dirty="0">
              <a:solidFill>
                <a:srgbClr val="D9FFFF"/>
              </a:solidFill>
              <a:cs typeface="B Titr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170" y="1558371"/>
            <a:ext cx="6819900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01038" y="2869418"/>
            <a:ext cx="2502608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 smtClean="0">
                <a:solidFill>
                  <a:srgbClr val="008080"/>
                </a:solidFill>
                <a:cs typeface="B Titr" pitchFamily="2" charset="-78"/>
              </a:rPr>
              <a:t>سه لایه </a:t>
            </a:r>
            <a:r>
              <a:rPr lang="fa-IR" sz="3600" dirty="0" smtClean="0">
                <a:solidFill>
                  <a:srgbClr val="008080"/>
                </a:solidFill>
                <a:cs typeface="B Titr" pitchFamily="2" charset="-78"/>
              </a:rPr>
              <a:t>جزییات</a:t>
            </a:r>
            <a:endParaRPr lang="fa-IR" sz="3200" dirty="0">
              <a:solidFill>
                <a:srgbClr val="008080"/>
              </a:solidFill>
              <a:cs typeface="B Titr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01038" y="152400"/>
            <a:ext cx="4188056" cy="692696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cs typeface="B Titr" pitchFamily="2" charset="-78"/>
              </a:rPr>
              <a:t> </a:t>
            </a:r>
            <a:r>
              <a:rPr lang="fa-IR" sz="3200" b="1" dirty="0" smtClean="0">
                <a:cs typeface="B Titr" pitchFamily="2" charset="-78"/>
              </a:rPr>
              <a:t>بعد دوم  در مدل مفهومی</a:t>
            </a:r>
            <a:endParaRPr lang="fa-IR" sz="3200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881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cs typeface="B Titr" pitchFamily="2" charset="-78"/>
              </a:rPr>
              <a:t> </a:t>
            </a:r>
            <a:r>
              <a:rPr lang="en-US" dirty="0" smtClean="0">
                <a:cs typeface="B Titr" pitchFamily="2" charset="-78"/>
              </a:rPr>
              <a:t> </a:t>
            </a:r>
            <a:r>
              <a:rPr lang="fa-IR" dirty="0" smtClean="0">
                <a:cs typeface="B Titr" pitchFamily="2" charset="-78"/>
              </a:rPr>
              <a:t>رویکرد دو بعدی</a:t>
            </a:r>
            <a:r>
              <a:rPr lang="en-US" dirty="0" smtClean="0">
                <a:cs typeface="B Titr" pitchFamily="2" charset="-78"/>
              </a:rPr>
              <a:t> </a:t>
            </a:r>
            <a:r>
              <a:rPr lang="en-US" dirty="0" err="1" smtClean="0">
                <a:cs typeface="B Titr" pitchFamily="2" charset="-78"/>
              </a:rPr>
              <a:t>Dijkman</a:t>
            </a:r>
            <a:r>
              <a:rPr lang="en-US" dirty="0" smtClean="0">
                <a:cs typeface="B Titr" pitchFamily="2" charset="-78"/>
              </a:rPr>
              <a:t> </a:t>
            </a:r>
            <a:r>
              <a:rPr lang="fa-IR" dirty="0" smtClean="0">
                <a:cs typeface="B Titr" pitchFamily="2" charset="-78"/>
              </a:rPr>
              <a:t> برای تشخیص فرایند های سطح اول</a:t>
            </a:r>
            <a:r>
              <a:rPr lang="en-US" dirty="0" smtClean="0">
                <a:cs typeface="B Titr" pitchFamily="2" charset="-78"/>
              </a:rPr>
              <a:t> </a:t>
            </a:r>
            <a:r>
              <a:rPr lang="fa-IR" dirty="0" smtClean="0">
                <a:cs typeface="B Titr" pitchFamily="2" charset="-78"/>
              </a:rPr>
              <a:t> </a:t>
            </a:r>
            <a:r>
              <a:rPr lang="en-US" dirty="0" smtClean="0">
                <a:cs typeface="B Titr" pitchFamily="2" charset="-78"/>
              </a:rPr>
              <a:t> </a:t>
            </a:r>
            <a:r>
              <a:rPr lang="fa-IR" dirty="0" smtClean="0">
                <a:cs typeface="B Titr" pitchFamily="2" charset="-78"/>
              </a:rPr>
              <a:t>  </a:t>
            </a:r>
            <a:r>
              <a:rPr lang="en-US" dirty="0" smtClean="0">
                <a:cs typeface="B Titr" pitchFamily="2" charset="-78"/>
              </a:rPr>
              <a:t> 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031" y="1556792"/>
            <a:ext cx="11254918" cy="4800600"/>
          </a:xfrm>
        </p:spPr>
        <p:txBody>
          <a:bodyPr>
            <a:noAutofit/>
          </a:bodyPr>
          <a:lstStyle/>
          <a:p>
            <a:pPr marL="82296" indent="0" algn="l" rtl="0">
              <a:buNone/>
            </a:pPr>
            <a:r>
              <a:rPr lang="en-US" sz="2800" dirty="0" smtClean="0"/>
              <a:t>An </a:t>
            </a:r>
            <a:r>
              <a:rPr lang="en-US" sz="2800" dirty="0"/>
              <a:t>approach developed </a:t>
            </a:r>
            <a:r>
              <a:rPr lang="en-US" sz="2800" dirty="0" smtClean="0"/>
              <a:t>by</a:t>
            </a:r>
            <a:r>
              <a:rPr lang="en-US" sz="2800" dirty="0">
                <a:cs typeface="B Titr" pitchFamily="2" charset="-78"/>
              </a:rPr>
              <a:t> </a:t>
            </a:r>
            <a:r>
              <a:rPr lang="en-US" sz="2800" dirty="0" err="1">
                <a:cs typeface="B Titr" pitchFamily="2" charset="-78"/>
              </a:rPr>
              <a:t>Dijkman</a:t>
            </a:r>
            <a:r>
              <a:rPr lang="en-US" sz="2800" dirty="0" smtClean="0"/>
              <a:t> [</a:t>
            </a:r>
            <a:r>
              <a:rPr lang="en-US" sz="2800" dirty="0"/>
              <a:t>14].</a:t>
            </a:r>
          </a:p>
          <a:p>
            <a:pPr marL="82296" indent="0" algn="l" rtl="0">
              <a:buNone/>
            </a:pPr>
            <a:r>
              <a:rPr lang="en-US" sz="2800" dirty="0"/>
              <a:t>This specific approach leads to a process architecture on level one along </a:t>
            </a:r>
            <a:r>
              <a:rPr lang="en-US" sz="2800" dirty="0">
                <a:solidFill>
                  <a:srgbClr val="FF0000"/>
                </a:solidFill>
              </a:rPr>
              <a:t>two dimensions</a:t>
            </a:r>
            <a:r>
              <a:rPr lang="en-US" sz="2800" dirty="0" smtClean="0"/>
              <a:t>: case </a:t>
            </a:r>
            <a:r>
              <a:rPr lang="en-US" sz="2800" dirty="0"/>
              <a:t>type </a:t>
            </a:r>
            <a:r>
              <a:rPr lang="en-US" sz="2800" dirty="0" smtClean="0"/>
              <a:t>and </a:t>
            </a:r>
            <a:r>
              <a:rPr lang="en-US" sz="2800" dirty="0"/>
              <a:t>business function. </a:t>
            </a:r>
            <a:endParaRPr lang="en-US" sz="2800" dirty="0" smtClean="0"/>
          </a:p>
          <a:p>
            <a:pPr marL="82296" indent="0" algn="l" rtl="0">
              <a:buNone/>
            </a:pPr>
            <a:endParaRPr lang="en-US" sz="2800" dirty="0"/>
          </a:p>
          <a:p>
            <a:pPr algn="l" rtl="0"/>
            <a:r>
              <a:rPr lang="en-US" sz="2800" dirty="0" smtClean="0"/>
              <a:t>The </a:t>
            </a:r>
            <a:r>
              <a:rPr lang="en-US" sz="2800" i="1" dirty="0">
                <a:solidFill>
                  <a:srgbClr val="FF0000"/>
                </a:solidFill>
              </a:rPr>
              <a:t>case type </a:t>
            </a:r>
            <a:r>
              <a:rPr lang="en-US" sz="2800" dirty="0"/>
              <a:t>dimension classifies </a:t>
            </a:r>
            <a:r>
              <a:rPr lang="en-US" sz="2800" dirty="0" smtClean="0"/>
              <a:t>the types </a:t>
            </a:r>
            <a:r>
              <a:rPr lang="en-US" sz="2800" dirty="0"/>
              <a:t>of cases that are handled by an organization</a:t>
            </a:r>
            <a:r>
              <a:rPr lang="en-US" sz="2800" dirty="0" smtClean="0"/>
              <a:t>.</a:t>
            </a:r>
          </a:p>
          <a:p>
            <a:pPr algn="l" rtl="0"/>
            <a:r>
              <a:rPr lang="en-US" sz="2800" dirty="0"/>
              <a:t>A f</a:t>
            </a:r>
            <a:r>
              <a:rPr lang="en-US" sz="2800" dirty="0">
                <a:solidFill>
                  <a:srgbClr val="FF0000"/>
                </a:solidFill>
              </a:rPr>
              <a:t>unction</a:t>
            </a:r>
            <a:r>
              <a:rPr lang="en-US" sz="2800" dirty="0"/>
              <a:t> is</a:t>
            </a:r>
            <a:r>
              <a:rPr lang="en-US" sz="2800" dirty="0" smtClean="0"/>
              <a:t>, simply </a:t>
            </a:r>
            <a:r>
              <a:rPr lang="en-US" sz="2800" dirty="0"/>
              <a:t>put, something that an organization does. </a:t>
            </a:r>
            <a:r>
              <a:rPr lang="en-US" sz="2800" dirty="0" smtClean="0"/>
              <a:t>  </a:t>
            </a:r>
            <a:r>
              <a:rPr lang="en-US" sz="2800" dirty="0"/>
              <a:t>For example, </a:t>
            </a:r>
            <a:r>
              <a:rPr lang="en-US" sz="2800" dirty="0" smtClean="0"/>
              <a:t> purchasing</a:t>
            </a:r>
            <a:r>
              <a:rPr lang="en-US" sz="2800" dirty="0"/>
              <a:t>, production, and sales functions. The purchasing function, in turn, </a:t>
            </a:r>
            <a:r>
              <a:rPr lang="en-US" sz="2800" dirty="0" smtClean="0"/>
              <a:t>can be </a:t>
            </a:r>
            <a:r>
              <a:rPr lang="en-US" sz="2800" dirty="0"/>
              <a:t>decomposed into vendor selection and operational procurement functions</a:t>
            </a:r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102475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10277856" cy="850106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3600" dirty="0" smtClean="0">
                <a:cs typeface="B Titr" pitchFamily="2" charset="-78"/>
              </a:rPr>
              <a:t>مثال  : برای شناخت دو بعد رویکرد </a:t>
            </a:r>
            <a:r>
              <a:rPr lang="en-US" sz="3200" dirty="0" smtClean="0">
                <a:cs typeface="B Titr" pitchFamily="2" charset="-78"/>
              </a:rPr>
              <a:t> </a:t>
            </a:r>
            <a:r>
              <a:rPr lang="en-US" sz="3200" dirty="0" err="1" smtClean="0">
                <a:cs typeface="B Titr" pitchFamily="2" charset="-78"/>
              </a:rPr>
              <a:t>Dijkman</a:t>
            </a:r>
            <a:r>
              <a:rPr lang="fa-IR" sz="3200" dirty="0" smtClean="0">
                <a:cs typeface="B Titr" pitchFamily="2" charset="-78"/>
              </a:rPr>
              <a:t> </a:t>
            </a:r>
            <a:r>
              <a:rPr lang="fa-IR" sz="3600" dirty="0" smtClean="0">
                <a:cs typeface="B Titr" pitchFamily="2" charset="-78"/>
              </a:rPr>
              <a:t> </a:t>
            </a:r>
            <a:r>
              <a:rPr lang="en-US" sz="3600" dirty="0" smtClean="0">
                <a:cs typeface="B Titr" pitchFamily="2" charset="-78"/>
              </a:rPr>
              <a:t>  </a:t>
            </a:r>
            <a:r>
              <a:rPr lang="fa-IR" sz="3600" dirty="0" smtClean="0">
                <a:cs typeface="B Titr" pitchFamily="2" charset="-78"/>
              </a:rPr>
              <a:t> </a:t>
            </a:r>
            <a:br>
              <a:rPr lang="fa-IR" sz="3600" dirty="0" smtClean="0">
                <a:cs typeface="B Titr" pitchFamily="2" charset="-78"/>
              </a:rPr>
            </a:br>
            <a:r>
              <a:rPr lang="fa-IR" sz="3600" dirty="0" smtClean="0">
                <a:cs typeface="B Titr" pitchFamily="2" charset="-78"/>
              </a:rPr>
              <a:t>(خدمات بندری)  </a:t>
            </a:r>
            <a:r>
              <a:rPr lang="en-US" sz="3600" dirty="0" smtClean="0">
                <a:cs typeface="B Titr" pitchFamily="2" charset="-78"/>
              </a:rPr>
              <a:t> </a:t>
            </a:r>
            <a:r>
              <a:rPr lang="fa-IR" sz="3600" dirty="0" smtClean="0">
                <a:cs typeface="B Titr" pitchFamily="2" charset="-78"/>
              </a:rPr>
              <a:t> </a:t>
            </a:r>
            <a:endParaRPr lang="fa-IR" sz="3600" dirty="0">
              <a:cs typeface="B Titr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31" y="1628800"/>
            <a:ext cx="97536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74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itchFamily="2" charset="-78"/>
              </a:rPr>
              <a:t>رویکرد معماری کسب و کار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266" y="1821766"/>
            <a:ext cx="10201949" cy="4013804"/>
          </a:xfrm>
          <a:solidFill>
            <a:srgbClr val="002060"/>
          </a:solidFill>
        </p:spPr>
        <p:txBody>
          <a:bodyPr>
            <a:normAutofit fontScale="77500" lnSpcReduction="20000"/>
          </a:bodyPr>
          <a:lstStyle/>
          <a:p>
            <a:pPr marL="825246" indent="-742950" algn="l" rtl="0">
              <a:buFont typeface="+mj-lt"/>
              <a:buAutoNum type="arabicPeriod"/>
            </a:pPr>
            <a:r>
              <a:rPr lang="en-US" sz="3600" dirty="0" smtClean="0">
                <a:solidFill>
                  <a:srgbClr val="D9FFFF"/>
                </a:solidFill>
              </a:rPr>
              <a:t>Identify </a:t>
            </a:r>
            <a:r>
              <a:rPr lang="en-US" sz="3600" dirty="0">
                <a:solidFill>
                  <a:srgbClr val="D9FFFF"/>
                </a:solidFill>
              </a:rPr>
              <a:t>case </a:t>
            </a:r>
            <a:r>
              <a:rPr lang="en-US" sz="3600" dirty="0" smtClean="0">
                <a:solidFill>
                  <a:srgbClr val="D9FFFF"/>
                </a:solidFill>
              </a:rPr>
              <a:t>types</a:t>
            </a:r>
          </a:p>
          <a:p>
            <a:pPr marL="825246" indent="-742950" algn="l" rtl="0">
              <a:buFont typeface="+mj-lt"/>
              <a:buAutoNum type="arabicPeriod"/>
            </a:pPr>
            <a:endParaRPr lang="en-US" sz="3600" dirty="0">
              <a:solidFill>
                <a:srgbClr val="D9FFFF"/>
              </a:solidFill>
            </a:endParaRPr>
          </a:p>
          <a:p>
            <a:pPr marL="825246" indent="-742950" algn="l" rtl="0">
              <a:buFont typeface="+mj-lt"/>
              <a:buAutoNum type="arabicPeriod"/>
            </a:pPr>
            <a:r>
              <a:rPr lang="en-US" sz="3600" dirty="0" smtClean="0">
                <a:solidFill>
                  <a:srgbClr val="D9FFFF"/>
                </a:solidFill>
              </a:rPr>
              <a:t>Identify </a:t>
            </a:r>
            <a:r>
              <a:rPr lang="en-US" sz="3600" dirty="0">
                <a:solidFill>
                  <a:srgbClr val="D9FFFF"/>
                </a:solidFill>
              </a:rPr>
              <a:t>functions for case </a:t>
            </a:r>
            <a:r>
              <a:rPr lang="en-US" sz="3600" dirty="0" smtClean="0">
                <a:solidFill>
                  <a:srgbClr val="D9FFFF"/>
                </a:solidFill>
              </a:rPr>
              <a:t>types</a:t>
            </a:r>
          </a:p>
          <a:p>
            <a:pPr marL="825246" indent="-742950" algn="l" rtl="0">
              <a:buFont typeface="+mj-lt"/>
              <a:buAutoNum type="arabicPeriod"/>
            </a:pPr>
            <a:endParaRPr lang="en-US" sz="3600" dirty="0">
              <a:solidFill>
                <a:srgbClr val="D9FFFF"/>
              </a:solidFill>
            </a:endParaRPr>
          </a:p>
          <a:p>
            <a:pPr marL="825246" indent="-742950" algn="l" rtl="0">
              <a:buFont typeface="+mj-lt"/>
              <a:buAutoNum type="arabicPeriod"/>
            </a:pPr>
            <a:r>
              <a:rPr lang="en-US" sz="3600" dirty="0" smtClean="0">
                <a:solidFill>
                  <a:srgbClr val="D9FFFF"/>
                </a:solidFill>
              </a:rPr>
              <a:t>Construct </a:t>
            </a:r>
            <a:r>
              <a:rPr lang="en-US" sz="3600" dirty="0">
                <a:solidFill>
                  <a:srgbClr val="D9FFFF"/>
                </a:solidFill>
              </a:rPr>
              <a:t>one or more </a:t>
            </a:r>
            <a:r>
              <a:rPr lang="en-US" sz="3600" dirty="0" smtClean="0">
                <a:solidFill>
                  <a:srgbClr val="D9FFFF"/>
                </a:solidFill>
              </a:rPr>
              <a:t>case /function </a:t>
            </a:r>
            <a:r>
              <a:rPr lang="en-US" sz="3600" dirty="0">
                <a:solidFill>
                  <a:srgbClr val="D9FFFF"/>
                </a:solidFill>
              </a:rPr>
              <a:t>matrices, </a:t>
            </a:r>
            <a:r>
              <a:rPr lang="en-US" sz="3600" dirty="0" smtClean="0">
                <a:solidFill>
                  <a:srgbClr val="D9FFFF"/>
                </a:solidFill>
              </a:rPr>
              <a:t>and</a:t>
            </a:r>
          </a:p>
          <a:p>
            <a:pPr marL="825246" indent="-742950" algn="l" rtl="0">
              <a:buFont typeface="+mj-lt"/>
              <a:buAutoNum type="arabicPeriod"/>
            </a:pPr>
            <a:endParaRPr lang="en-US" sz="3600" dirty="0">
              <a:solidFill>
                <a:srgbClr val="D9FFFF"/>
              </a:solidFill>
            </a:endParaRPr>
          </a:p>
          <a:p>
            <a:pPr marL="825246" indent="-742950" algn="l" rtl="0">
              <a:buFont typeface="+mj-lt"/>
              <a:buAutoNum type="arabicPeriod"/>
            </a:pPr>
            <a:r>
              <a:rPr lang="en-US" sz="3600" dirty="0" smtClean="0">
                <a:solidFill>
                  <a:srgbClr val="D9FFFF"/>
                </a:solidFill>
              </a:rPr>
              <a:t>Identify </a:t>
            </a:r>
            <a:r>
              <a:rPr lang="en-US" sz="3600" dirty="0">
                <a:solidFill>
                  <a:srgbClr val="D9FFFF"/>
                </a:solidFill>
              </a:rPr>
              <a:t>processes</a:t>
            </a:r>
            <a:endParaRPr lang="fa-IR" sz="36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4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515" y="1192188"/>
            <a:ext cx="9997440" cy="1143000"/>
          </a:xfrm>
        </p:spPr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مرحله اول</a:t>
            </a:r>
            <a:br>
              <a:rPr lang="fa-IR" dirty="0" smtClean="0">
                <a:cs typeface="B Titr" pitchFamily="2" charset="-78"/>
              </a:rPr>
            </a:br>
            <a:r>
              <a:rPr lang="en-US" b="1" i="1" dirty="0">
                <a:cs typeface="B Titr" pitchFamily="2" charset="-78"/>
              </a:rPr>
              <a:t>Identify Case Types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41925" y="2575633"/>
            <a:ext cx="5856651" cy="20162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l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fa-IR" sz="3600" dirty="0" smtClean="0">
                <a:cs typeface="B Titr" pitchFamily="2" charset="-78"/>
              </a:rPr>
              <a:t>چه موضوعاتی   می توانند برای </a:t>
            </a:r>
            <a:r>
              <a:rPr lang="en-US" sz="3600" dirty="0" smtClean="0">
                <a:cs typeface="B Titr" pitchFamily="2" charset="-78"/>
              </a:rPr>
              <a:t>CASE</a:t>
            </a:r>
            <a:r>
              <a:rPr lang="fa-IR" sz="3600" dirty="0" smtClean="0">
                <a:cs typeface="B Titr" pitchFamily="2" charset="-78"/>
              </a:rPr>
              <a:t> در نظر گرفته شوند</a:t>
            </a:r>
            <a:endParaRPr lang="fa-IR" sz="6600" dirty="0">
              <a:cs typeface="B Titr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32583" y="1763688"/>
            <a:ext cx="1327608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39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؟</a:t>
            </a:r>
            <a:endParaRPr lang="en-US" sz="239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16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2800" dirty="0" smtClean="0">
                <a:cs typeface="B Titr" pitchFamily="2" charset="-78"/>
              </a:rPr>
              <a:t>موضوعاتی که می توانند برای </a:t>
            </a:r>
            <a:r>
              <a:rPr lang="en-US" sz="2800" dirty="0" smtClean="0">
                <a:cs typeface="B Titr" pitchFamily="2" charset="-78"/>
              </a:rPr>
              <a:t>CASE</a:t>
            </a:r>
            <a:r>
              <a:rPr lang="fa-IR" sz="2800" dirty="0" smtClean="0">
                <a:cs typeface="B Titr" pitchFamily="2" charset="-78"/>
              </a:rPr>
              <a:t> در نظر گرفته شوند</a:t>
            </a:r>
            <a:endParaRPr lang="fa-IR" sz="5400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1477" y="1628800"/>
            <a:ext cx="10800523" cy="4176464"/>
          </a:xfrm>
        </p:spPr>
        <p:txBody>
          <a:bodyPr>
            <a:noAutofit/>
          </a:bodyPr>
          <a:lstStyle/>
          <a:p>
            <a:pPr algn="l" rtl="0"/>
            <a:r>
              <a:rPr lang="en-US" sz="2400" dirty="0" smtClean="0">
                <a:solidFill>
                  <a:srgbClr val="C00000"/>
                </a:solidFill>
              </a:rPr>
              <a:t>Product </a:t>
            </a:r>
            <a:r>
              <a:rPr lang="en-US" sz="2400" dirty="0">
                <a:solidFill>
                  <a:srgbClr val="C00000"/>
                </a:solidFill>
              </a:rPr>
              <a:t>type: </a:t>
            </a:r>
            <a:r>
              <a:rPr lang="en-US" sz="1800" dirty="0" smtClean="0"/>
              <a:t> Types </a:t>
            </a:r>
            <a:r>
              <a:rPr lang="en-US" sz="1800" dirty="0"/>
              <a:t>of products that </a:t>
            </a:r>
            <a:r>
              <a:rPr lang="en-US" sz="1800" dirty="0" smtClean="0"/>
              <a:t> .  For </a:t>
            </a:r>
            <a:r>
              <a:rPr lang="en-US" sz="1800" dirty="0"/>
              <a:t>example, an </a:t>
            </a:r>
            <a:r>
              <a:rPr lang="en-US" sz="1800" dirty="0" smtClean="0"/>
              <a:t>insurance company </a:t>
            </a:r>
          </a:p>
          <a:p>
            <a:pPr lvl="1" algn="l" rtl="0"/>
            <a:r>
              <a:rPr lang="en-US" sz="1600" dirty="0" smtClean="0">
                <a:solidFill>
                  <a:srgbClr val="C00000"/>
                </a:solidFill>
              </a:rPr>
              <a:t>Damages  </a:t>
            </a:r>
            <a:r>
              <a:rPr lang="en-US" sz="1600" dirty="0" smtClean="0"/>
              <a:t>Insurance</a:t>
            </a:r>
            <a:r>
              <a:rPr lang="en-US" sz="1600" dirty="0" smtClean="0">
                <a:solidFill>
                  <a:srgbClr val="C00000"/>
                </a:solidFill>
              </a:rPr>
              <a:t> (</a:t>
            </a:r>
            <a:r>
              <a:rPr lang="en-US" sz="1050" dirty="0" smtClean="0">
                <a:solidFill>
                  <a:srgbClr val="C00000"/>
                </a:solidFill>
              </a:rPr>
              <a:t>Car </a:t>
            </a:r>
            <a:r>
              <a:rPr lang="en-US" sz="1050" dirty="0">
                <a:solidFill>
                  <a:srgbClr val="C00000"/>
                </a:solidFill>
              </a:rPr>
              <a:t>insurance </a:t>
            </a:r>
            <a:r>
              <a:rPr lang="en-US" sz="1050" dirty="0" smtClean="0">
                <a:solidFill>
                  <a:srgbClr val="C00000"/>
                </a:solidFill>
              </a:rPr>
              <a:t> and Home </a:t>
            </a:r>
            <a:r>
              <a:rPr lang="en-US" sz="1050" dirty="0" err="1" smtClean="0">
                <a:solidFill>
                  <a:srgbClr val="C00000"/>
                </a:solidFill>
              </a:rPr>
              <a:t>insuranc</a:t>
            </a:r>
            <a:r>
              <a:rPr lang="en-US" sz="1050" dirty="0" smtClean="0">
                <a:solidFill>
                  <a:srgbClr val="C00000"/>
                </a:solidFill>
              </a:rPr>
              <a:t>)</a:t>
            </a:r>
          </a:p>
          <a:p>
            <a:pPr lvl="1" algn="l" rtl="0"/>
            <a:r>
              <a:rPr lang="en-US" sz="1600" dirty="0" smtClean="0">
                <a:solidFill>
                  <a:srgbClr val="C00000"/>
                </a:solidFill>
              </a:rPr>
              <a:t>Life </a:t>
            </a:r>
            <a:r>
              <a:rPr lang="en-US" sz="1600" dirty="0"/>
              <a:t>insurance</a:t>
            </a:r>
            <a:r>
              <a:rPr lang="en-US" sz="1600" dirty="0">
                <a:solidFill>
                  <a:srgbClr val="C00000"/>
                </a:solidFill>
              </a:rPr>
              <a:t> </a:t>
            </a:r>
            <a:r>
              <a:rPr lang="en-US" sz="1050" dirty="0" smtClean="0">
                <a:solidFill>
                  <a:srgbClr val="C00000"/>
                </a:solidFill>
              </a:rPr>
              <a:t>(Healthcare insurance  and Accident insurance</a:t>
            </a:r>
            <a:r>
              <a:rPr lang="en-US" sz="1050" dirty="0" smtClean="0"/>
              <a:t>.)</a:t>
            </a:r>
          </a:p>
          <a:p>
            <a:pPr algn="l" rtl="0"/>
            <a:r>
              <a:rPr lang="en-US" sz="2400" dirty="0" smtClean="0">
                <a:solidFill>
                  <a:srgbClr val="C00000"/>
                </a:solidFill>
              </a:rPr>
              <a:t>Service </a:t>
            </a:r>
            <a:r>
              <a:rPr lang="en-US" sz="2400" dirty="0">
                <a:solidFill>
                  <a:srgbClr val="C00000"/>
                </a:solidFill>
              </a:rPr>
              <a:t>type: </a:t>
            </a:r>
            <a:r>
              <a:rPr lang="en-US" sz="1800" dirty="0"/>
              <a:t>if (a part of) an organization handles services rather than </a:t>
            </a:r>
            <a:r>
              <a:rPr lang="en-US" sz="1800" dirty="0" smtClean="0"/>
              <a:t>products </a:t>
            </a:r>
          </a:p>
          <a:p>
            <a:pPr algn="l" rtl="0"/>
            <a:r>
              <a:rPr lang="en-US" sz="2400" dirty="0" smtClean="0">
                <a:solidFill>
                  <a:srgbClr val="C00000"/>
                </a:solidFill>
              </a:rPr>
              <a:t>Channel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1800" dirty="0" smtClean="0"/>
              <a:t>channel </a:t>
            </a:r>
            <a:r>
              <a:rPr lang="en-US" sz="1800" dirty="0"/>
              <a:t>through which the organization </a:t>
            </a:r>
            <a:r>
              <a:rPr lang="en-US" sz="1800" dirty="0" smtClean="0"/>
              <a:t>contacts its </a:t>
            </a:r>
            <a:r>
              <a:rPr lang="en-US" sz="1800" dirty="0"/>
              <a:t>customers</a:t>
            </a:r>
            <a:r>
              <a:rPr lang="en-US" sz="1800" dirty="0">
                <a:solidFill>
                  <a:srgbClr val="C00000"/>
                </a:solidFill>
              </a:rPr>
              <a:t>. </a:t>
            </a:r>
            <a:r>
              <a:rPr lang="en-US" sz="1800" dirty="0" smtClean="0">
                <a:solidFill>
                  <a:srgbClr val="C00000"/>
                </a:solidFill>
              </a:rPr>
              <a:t> face-to-face </a:t>
            </a:r>
            <a:r>
              <a:rPr lang="en-US" sz="1800" dirty="0"/>
              <a:t>contact (</a:t>
            </a:r>
            <a:r>
              <a:rPr lang="en-US" sz="1800" dirty="0" smtClean="0"/>
              <a:t>over the </a:t>
            </a:r>
            <a:r>
              <a:rPr lang="en-US" sz="1800" dirty="0"/>
              <a:t>counter), </a:t>
            </a:r>
            <a:r>
              <a:rPr lang="en-US" sz="1800" dirty="0">
                <a:solidFill>
                  <a:srgbClr val="C00000"/>
                </a:solidFill>
              </a:rPr>
              <a:t>telephone</a:t>
            </a:r>
            <a:r>
              <a:rPr lang="en-US" sz="1800" dirty="0"/>
              <a:t> or </a:t>
            </a:r>
            <a:r>
              <a:rPr lang="en-US" sz="1800" dirty="0">
                <a:solidFill>
                  <a:srgbClr val="C00000"/>
                </a:solidFill>
              </a:rPr>
              <a:t>internet contact</a:t>
            </a:r>
            <a:r>
              <a:rPr lang="en-US" sz="1800" dirty="0"/>
              <a:t>.</a:t>
            </a:r>
          </a:p>
          <a:p>
            <a:pPr algn="l" rtl="0"/>
            <a:r>
              <a:rPr lang="en-US" sz="2400" dirty="0" smtClean="0">
                <a:solidFill>
                  <a:srgbClr val="C00000"/>
                </a:solidFill>
              </a:rPr>
              <a:t>Customer </a:t>
            </a:r>
            <a:r>
              <a:rPr lang="en-US" sz="2400" dirty="0">
                <a:solidFill>
                  <a:srgbClr val="C00000"/>
                </a:solidFill>
              </a:rPr>
              <a:t>type: </a:t>
            </a:r>
            <a:r>
              <a:rPr lang="en-US" sz="2400" dirty="0" smtClean="0"/>
              <a:t> </a:t>
            </a:r>
            <a:r>
              <a:rPr lang="en-US" sz="1800" dirty="0" smtClean="0"/>
              <a:t>Types </a:t>
            </a:r>
            <a:r>
              <a:rPr lang="en-US" sz="1800" dirty="0"/>
              <a:t>of customer that the </a:t>
            </a:r>
            <a:r>
              <a:rPr lang="en-US" sz="1800" dirty="0" smtClean="0"/>
              <a:t>organization deals </a:t>
            </a:r>
            <a:r>
              <a:rPr lang="en-US" sz="1800" dirty="0"/>
              <a:t>with. An airline, for example, may distinguish </a:t>
            </a:r>
            <a:r>
              <a:rPr lang="en-US" sz="1800" dirty="0">
                <a:solidFill>
                  <a:srgbClr val="C00000"/>
                </a:solidFill>
              </a:rPr>
              <a:t>frequent flyers </a:t>
            </a:r>
            <a:r>
              <a:rPr lang="en-US" sz="1800" dirty="0" smtClean="0"/>
              <a:t>from </a:t>
            </a:r>
            <a:r>
              <a:rPr lang="en-US" sz="1800" dirty="0" smtClean="0">
                <a:solidFill>
                  <a:srgbClr val="C00000"/>
                </a:solidFill>
              </a:rPr>
              <a:t>regular </a:t>
            </a:r>
            <a:r>
              <a:rPr lang="en-US" sz="1800" dirty="0">
                <a:solidFill>
                  <a:srgbClr val="C00000"/>
                </a:solidFill>
              </a:rPr>
              <a:t>travelers</a:t>
            </a:r>
            <a:r>
              <a:rPr lang="en-US" sz="1800" dirty="0"/>
              <a:t>.</a:t>
            </a:r>
            <a:endParaRPr lang="fa-IR" sz="1800" dirty="0"/>
          </a:p>
        </p:txBody>
      </p:sp>
    </p:spTree>
    <p:extLst>
      <p:ext uri="{BB962C8B-B14F-4D97-AF65-F5344CB8AC3E}">
        <p14:creationId xmlns:p14="http://schemas.microsoft.com/office/powerpoint/2010/main" val="56652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200" y="0"/>
            <a:ext cx="9997440" cy="1143000"/>
          </a:xfrm>
        </p:spPr>
        <p:txBody>
          <a:bodyPr>
            <a:normAutofit/>
          </a:bodyPr>
          <a:lstStyle/>
          <a:p>
            <a:pPr algn="ctr" rtl="1"/>
            <a:r>
              <a:rPr lang="fa-IR" dirty="0" smtClean="0">
                <a:cs typeface="B Titr" pitchFamily="2" charset="-78"/>
              </a:rPr>
              <a:t>  در انتخاب </a:t>
            </a:r>
            <a:r>
              <a:rPr lang="en-US" dirty="0" smtClean="0">
                <a:cs typeface="B Titr" pitchFamily="2" charset="-78"/>
              </a:rPr>
              <a:t>case</a:t>
            </a:r>
            <a:r>
              <a:rPr lang="fa-IR" dirty="0" smtClean="0">
                <a:cs typeface="B Titr" pitchFamily="2" charset="-78"/>
              </a:rPr>
              <a:t> مناسب باید به چه چیزی توجه کنیم مهم است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880" y="1746351"/>
            <a:ext cx="10081120" cy="432048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l" rtl="0"/>
            <a:r>
              <a:rPr lang="en-US" sz="3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The 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only </a:t>
            </a:r>
            <a:r>
              <a:rPr lang="en-US" sz="3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properties that 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should be included in the classification are the ones that lead to </a:t>
            </a:r>
            <a:r>
              <a:rPr lang="en-US" sz="3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different  </a:t>
            </a:r>
            <a:r>
              <a:rPr lang="en-US" sz="3600" dirty="0" smtClean="0">
                <a:solidFill>
                  <a:srgbClr val="FF0000"/>
                </a:solidFill>
              </a:rPr>
              <a:t>organizational behavi</a:t>
            </a:r>
            <a:r>
              <a:rPr lang="en-US" sz="3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or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. </a:t>
            </a:r>
            <a:endParaRPr lang="en-US" sz="3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l" rtl="0"/>
            <a:endParaRPr lang="en-US" sz="36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l" rtl="0"/>
            <a:r>
              <a:rPr lang="en-US" sz="3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Properties 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that may distinguish cases yet do not lead to </a:t>
            </a:r>
            <a:r>
              <a:rPr lang="en-US" sz="36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different behavior 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should not be included.</a:t>
            </a:r>
            <a:endParaRPr lang="fa-IR" sz="3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98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Titr" pitchFamily="2" charset="-78"/>
              </a:rPr>
              <a:t>تمرین دسته جمعی در کلاس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558" y="1648232"/>
            <a:ext cx="9997440" cy="4217995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82296" indent="0" algn="l" rtl="0">
              <a:buNone/>
            </a:pPr>
            <a:r>
              <a:rPr lang="en-US" sz="4800" b="1" dirty="0">
                <a:solidFill>
                  <a:srgbClr val="C3EFFD"/>
                </a:solidFill>
              </a:rPr>
              <a:t>Exercise 2.5 </a:t>
            </a:r>
            <a:r>
              <a:rPr lang="en-US" sz="4800" dirty="0">
                <a:solidFill>
                  <a:srgbClr val="C3EFFD"/>
                </a:solidFill>
              </a:rPr>
              <a:t>Consider the case of a </a:t>
            </a:r>
            <a:r>
              <a:rPr lang="en-US" sz="4800" dirty="0" smtClean="0">
                <a:solidFill>
                  <a:srgbClr val="C3EFFD"/>
                </a:solidFill>
              </a:rPr>
              <a:t> bank </a:t>
            </a:r>
            <a:r>
              <a:rPr lang="en-US" sz="4800" dirty="0">
                <a:solidFill>
                  <a:srgbClr val="C3EFFD"/>
                </a:solidFill>
              </a:rPr>
              <a:t>and the classification criteria </a:t>
            </a:r>
            <a:r>
              <a:rPr lang="en-US" sz="4800" dirty="0">
                <a:solidFill>
                  <a:srgbClr val="FF0000"/>
                </a:solidFill>
              </a:rPr>
              <a:t>product</a:t>
            </a:r>
            <a:r>
              <a:rPr lang="en-US" sz="4800" dirty="0">
                <a:solidFill>
                  <a:srgbClr val="C3EFFD"/>
                </a:solidFill>
              </a:rPr>
              <a:t> type</a:t>
            </a:r>
            <a:r>
              <a:rPr lang="en-US" sz="4800" dirty="0" smtClean="0">
                <a:solidFill>
                  <a:srgbClr val="C3EFFD"/>
                </a:solidFill>
              </a:rPr>
              <a:t>, </a:t>
            </a:r>
            <a:r>
              <a:rPr lang="en-US" sz="4800" dirty="0" smtClean="0">
                <a:solidFill>
                  <a:srgbClr val="FF0000"/>
                </a:solidFill>
              </a:rPr>
              <a:t>service</a:t>
            </a:r>
            <a:r>
              <a:rPr lang="en-US" sz="4800" dirty="0" smtClean="0">
                <a:solidFill>
                  <a:srgbClr val="C3EFFD"/>
                </a:solidFill>
              </a:rPr>
              <a:t> </a:t>
            </a:r>
            <a:r>
              <a:rPr lang="en-US" sz="4800" dirty="0">
                <a:solidFill>
                  <a:srgbClr val="C3EFFD"/>
                </a:solidFill>
              </a:rPr>
              <a:t>type, </a:t>
            </a:r>
            <a:r>
              <a:rPr lang="en-US" sz="4800" dirty="0">
                <a:solidFill>
                  <a:srgbClr val="FF0000"/>
                </a:solidFill>
              </a:rPr>
              <a:t>channel</a:t>
            </a:r>
            <a:r>
              <a:rPr lang="en-US" sz="4800" dirty="0">
                <a:solidFill>
                  <a:srgbClr val="C3EFFD"/>
                </a:solidFill>
              </a:rPr>
              <a:t>, and </a:t>
            </a:r>
            <a:r>
              <a:rPr lang="en-US" sz="4800" dirty="0">
                <a:solidFill>
                  <a:srgbClr val="FF0000"/>
                </a:solidFill>
              </a:rPr>
              <a:t>customer </a:t>
            </a:r>
            <a:r>
              <a:rPr lang="en-US" sz="4800" dirty="0">
                <a:solidFill>
                  <a:srgbClr val="C3EFFD"/>
                </a:solidFill>
              </a:rPr>
              <a:t>type. In how far are these criteria related to </a:t>
            </a:r>
            <a:r>
              <a:rPr lang="en-US" sz="4800" dirty="0" smtClean="0">
                <a:solidFill>
                  <a:srgbClr val="C3EFFD"/>
                </a:solidFill>
              </a:rPr>
              <a:t>each other</a:t>
            </a:r>
            <a:r>
              <a:rPr lang="en-US" sz="4800" dirty="0">
                <a:solidFill>
                  <a:srgbClr val="C3EFFD"/>
                </a:solidFill>
              </a:rPr>
              <a:t>?</a:t>
            </a:r>
            <a:endParaRPr lang="fa-IR" sz="4800" dirty="0">
              <a:solidFill>
                <a:srgbClr val="C3EFF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23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3496" y="340045"/>
            <a:ext cx="12109320" cy="1115042"/>
          </a:xfrm>
        </p:spPr>
        <p:txBody>
          <a:bodyPr>
            <a:noAutofit/>
          </a:bodyPr>
          <a:lstStyle/>
          <a:p>
            <a:pPr algn="ctr"/>
            <a:r>
              <a:rPr lang="fa-IR" sz="3200" dirty="0" smtClean="0">
                <a:cs typeface="B Titr" pitchFamily="2" charset="-78"/>
              </a:rPr>
              <a:t>مرحله دوم: </a:t>
            </a:r>
            <a:br>
              <a:rPr lang="fa-IR" sz="3200" dirty="0" smtClean="0">
                <a:cs typeface="B Titr" pitchFamily="2" charset="-78"/>
              </a:rPr>
            </a:br>
            <a:r>
              <a:rPr lang="en-US" sz="3200" dirty="0" smtClean="0">
                <a:cs typeface="B Titr" pitchFamily="2" charset="-78"/>
              </a:rPr>
              <a:t> </a:t>
            </a:r>
            <a:r>
              <a:rPr lang="en-US" sz="3200" b="1" i="1" dirty="0" smtClean="0">
                <a:cs typeface="B Titr" pitchFamily="2" charset="-78"/>
              </a:rPr>
              <a:t>Identify </a:t>
            </a:r>
            <a:r>
              <a:rPr lang="en-US" sz="3200" b="1" i="1" dirty="0">
                <a:cs typeface="B Titr" pitchFamily="2" charset="-78"/>
              </a:rPr>
              <a:t>Functions for Case </a:t>
            </a:r>
            <a:r>
              <a:rPr lang="en-US" sz="3200" b="1" i="1" dirty="0" smtClean="0">
                <a:cs typeface="B Titr" pitchFamily="2" charset="-78"/>
              </a:rPr>
              <a:t>Types</a:t>
            </a:r>
            <a:br>
              <a:rPr lang="en-US" sz="3200" b="1" i="1" dirty="0" smtClean="0">
                <a:cs typeface="B Titr" pitchFamily="2" charset="-78"/>
              </a:rPr>
            </a:br>
            <a:endParaRPr lang="fa-IR" sz="3200" dirty="0">
              <a:cs typeface="B Titr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5691" y="1600183"/>
            <a:ext cx="10444734" cy="95410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D9FFFF"/>
                </a:solidFill>
              </a:rPr>
              <a:t>Potentially, the functions </a:t>
            </a:r>
            <a:r>
              <a:rPr lang="en-US" sz="2800" dirty="0" smtClean="0">
                <a:solidFill>
                  <a:srgbClr val="D9FFFF"/>
                </a:solidFill>
              </a:rPr>
              <a:t> can be related </a:t>
            </a:r>
            <a:r>
              <a:rPr lang="en-US" sz="2800" dirty="0">
                <a:solidFill>
                  <a:srgbClr val="D9FFFF"/>
                </a:solidFill>
              </a:rPr>
              <a:t>to existing classifications that are proposed by reference models</a:t>
            </a:r>
            <a:endParaRPr lang="fa-IR" sz="2800" dirty="0">
              <a:solidFill>
                <a:srgbClr val="D9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8640" y="2954665"/>
            <a:ext cx="10657184" cy="4154984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D9FFFF"/>
                </a:solidFill>
              </a:rPr>
              <a:t>Several </a:t>
            </a:r>
            <a:r>
              <a:rPr lang="en-US" sz="2400" dirty="0">
                <a:solidFill>
                  <a:srgbClr val="D9FFFF"/>
                </a:solidFill>
              </a:rPr>
              <a:t>so-called reference models </a:t>
            </a:r>
            <a:r>
              <a:rPr lang="en-US" sz="2400" dirty="0" smtClean="0">
                <a:solidFill>
                  <a:srgbClr val="D9FFFF"/>
                </a:solidFill>
              </a:rPr>
              <a:t> exist</a:t>
            </a:r>
            <a:r>
              <a:rPr lang="en-US" sz="2400" dirty="0">
                <a:solidFill>
                  <a:srgbClr val="D9FFFF"/>
                </a:solidFill>
              </a:rPr>
              <a:t>. These are developed by a range of industry consortia, non-profit associations</a:t>
            </a:r>
            <a:r>
              <a:rPr lang="en-US" sz="2400" dirty="0" smtClean="0">
                <a:solidFill>
                  <a:srgbClr val="D9FFFF"/>
                </a:solidFill>
              </a:rPr>
              <a:t>, government </a:t>
            </a:r>
            <a:r>
              <a:rPr lang="en-US" sz="2400" dirty="0">
                <a:solidFill>
                  <a:srgbClr val="D9FFFF"/>
                </a:solidFill>
              </a:rPr>
              <a:t>research programs and academia. </a:t>
            </a:r>
            <a:r>
              <a:rPr lang="en-US" sz="2400" dirty="0" smtClean="0">
                <a:solidFill>
                  <a:srgbClr val="D9FFFF"/>
                </a:solidFill>
              </a:rPr>
              <a:t>The </a:t>
            </a:r>
            <a:r>
              <a:rPr lang="en-US" sz="2400" dirty="0">
                <a:solidFill>
                  <a:srgbClr val="D9FFFF"/>
                </a:solidFill>
              </a:rPr>
              <a:t>best-known examples are the </a:t>
            </a:r>
            <a:endParaRPr lang="en-US" sz="2400" dirty="0" smtClean="0">
              <a:solidFill>
                <a:srgbClr val="D9FF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D9FFFF"/>
                </a:solidFill>
              </a:rPr>
              <a:t>Information Technology </a:t>
            </a:r>
            <a:r>
              <a:rPr lang="en-US" sz="2400" dirty="0">
                <a:solidFill>
                  <a:srgbClr val="D9FFFF"/>
                </a:solidFill>
              </a:rPr>
              <a:t>Infrastructure Library (ITIL</a:t>
            </a:r>
            <a:r>
              <a:rPr lang="en-US" sz="2400" dirty="0" smtClean="0">
                <a:solidFill>
                  <a:srgbClr val="D9FFFF"/>
                </a:solidFill>
              </a:rPr>
              <a:t>),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D9FFFF"/>
                </a:solidFill>
              </a:rPr>
              <a:t>The </a:t>
            </a:r>
            <a:r>
              <a:rPr lang="en-US" sz="2400" dirty="0">
                <a:solidFill>
                  <a:srgbClr val="D9FFFF"/>
                </a:solidFill>
              </a:rPr>
              <a:t>Supply Chain </a:t>
            </a:r>
            <a:r>
              <a:rPr lang="en-US" sz="2400" dirty="0" smtClean="0">
                <a:solidFill>
                  <a:srgbClr val="D9FFFF"/>
                </a:solidFill>
              </a:rPr>
              <a:t>Operations Reference </a:t>
            </a:r>
            <a:r>
              <a:rPr lang="en-US" sz="2400" dirty="0">
                <a:solidFill>
                  <a:srgbClr val="D9FFFF"/>
                </a:solidFill>
              </a:rPr>
              <a:t>Model (SCOR) by the Supply Chain </a:t>
            </a:r>
            <a:r>
              <a:rPr lang="en-US" sz="2400" dirty="0" smtClean="0">
                <a:solidFill>
                  <a:srgbClr val="D9FFFF"/>
                </a:solidFill>
              </a:rPr>
              <a:t>Council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D9FFFF"/>
                </a:solidFill>
              </a:rPr>
              <a:t>The </a:t>
            </a:r>
            <a:r>
              <a:rPr lang="en-US" sz="2400" dirty="0">
                <a:solidFill>
                  <a:srgbClr val="D9FFFF"/>
                </a:solidFill>
              </a:rPr>
              <a:t>Process </a:t>
            </a:r>
            <a:r>
              <a:rPr lang="en-US" sz="2400" dirty="0" smtClean="0">
                <a:solidFill>
                  <a:srgbClr val="D9FFFF"/>
                </a:solidFill>
              </a:rPr>
              <a:t>Classification Framework </a:t>
            </a:r>
            <a:r>
              <a:rPr lang="en-US" sz="2400" dirty="0">
                <a:solidFill>
                  <a:srgbClr val="D9FFFF"/>
                </a:solidFill>
              </a:rPr>
              <a:t>(PCF) by the American </a:t>
            </a:r>
            <a:r>
              <a:rPr lang="en-US" sz="2400" dirty="0" smtClean="0">
                <a:solidFill>
                  <a:srgbClr val="D9FFFF"/>
                </a:solidFill>
              </a:rPr>
              <a:t> </a:t>
            </a:r>
            <a:r>
              <a:rPr lang="en-US" sz="2400" dirty="0" err="1" smtClean="0">
                <a:solidFill>
                  <a:srgbClr val="D9FFFF"/>
                </a:solidFill>
              </a:rPr>
              <a:t>roductivity</a:t>
            </a:r>
            <a:r>
              <a:rPr lang="en-US" sz="2400" dirty="0" smtClean="0">
                <a:solidFill>
                  <a:srgbClr val="D9FFFF"/>
                </a:solidFill>
              </a:rPr>
              <a:t> </a:t>
            </a:r>
            <a:r>
              <a:rPr lang="en-US" sz="2400" dirty="0">
                <a:solidFill>
                  <a:srgbClr val="D9FFFF"/>
                </a:solidFill>
              </a:rPr>
              <a:t>and Quality Center (APQC</a:t>
            </a:r>
            <a:r>
              <a:rPr lang="en-US" sz="2400" dirty="0" smtClean="0">
                <a:solidFill>
                  <a:srgbClr val="D9FFFF"/>
                </a:solidFill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D9FFFF"/>
                </a:solidFill>
              </a:rPr>
              <a:t>The Value </a:t>
            </a:r>
            <a:r>
              <a:rPr lang="en-US" sz="2400" dirty="0">
                <a:solidFill>
                  <a:srgbClr val="D9FFFF"/>
                </a:solidFill>
              </a:rPr>
              <a:t>Reference Model (VRM) by the Value Chain </a:t>
            </a:r>
            <a:r>
              <a:rPr lang="en-US" sz="2400" dirty="0" smtClean="0">
                <a:solidFill>
                  <a:srgbClr val="D9FFFF"/>
                </a:solidFill>
              </a:rPr>
              <a:t>Group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D9FFFF"/>
                </a:solidFill>
              </a:rPr>
              <a:t>The </a:t>
            </a:r>
            <a:r>
              <a:rPr lang="en-US" sz="2400" dirty="0" smtClean="0">
                <a:solidFill>
                  <a:srgbClr val="D9FFFF"/>
                </a:solidFill>
              </a:rPr>
              <a:t>Performance Framework </a:t>
            </a:r>
            <a:r>
              <a:rPr lang="en-US" sz="2400" dirty="0">
                <a:solidFill>
                  <a:srgbClr val="D9FFFF"/>
                </a:solidFill>
              </a:rPr>
              <a:t>of </a:t>
            </a:r>
            <a:r>
              <a:rPr lang="en-US" sz="2400" dirty="0" err="1">
                <a:solidFill>
                  <a:srgbClr val="D9FFFF"/>
                </a:solidFill>
              </a:rPr>
              <a:t>Rummler</a:t>
            </a:r>
            <a:r>
              <a:rPr lang="en-US" sz="2400" dirty="0">
                <a:solidFill>
                  <a:srgbClr val="D9FFFF"/>
                </a:solidFill>
              </a:rPr>
              <a:t>–</a:t>
            </a:r>
            <a:r>
              <a:rPr lang="en-US" sz="2400" dirty="0" err="1">
                <a:solidFill>
                  <a:srgbClr val="D9FFFF"/>
                </a:solidFill>
              </a:rPr>
              <a:t>Brache</a:t>
            </a:r>
            <a:r>
              <a:rPr lang="en-US" sz="2400" dirty="0">
                <a:solidFill>
                  <a:srgbClr val="D9FFFF"/>
                </a:solidFill>
              </a:rPr>
              <a:t>. Reference models standardize </a:t>
            </a:r>
            <a:r>
              <a:rPr lang="en-US" sz="2400" dirty="0" smtClean="0">
                <a:solidFill>
                  <a:srgbClr val="D9FFFF"/>
                </a:solidFill>
              </a:rPr>
              <a:t> </a:t>
            </a:r>
            <a:endParaRPr lang="fa-IR" sz="24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9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4000" dirty="0" smtClean="0">
                <a:cs typeface="B Titr" pitchFamily="2" charset="-78"/>
              </a:rPr>
              <a:t>مدل های مرجع  کافی نیست</a:t>
            </a:r>
            <a:endParaRPr lang="fa-IR" sz="4000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006" y="1412776"/>
            <a:ext cx="10124933" cy="5445224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l" rtl="0"/>
            <a:r>
              <a:rPr lang="en-US" sz="3600" dirty="0">
                <a:solidFill>
                  <a:srgbClr val="D9FFFF"/>
                </a:solidFill>
              </a:rPr>
              <a:t>Whether this identification of functions starts with a reference model or not, </a:t>
            </a:r>
            <a:r>
              <a:rPr lang="en-US" sz="3600" dirty="0" smtClean="0">
                <a:solidFill>
                  <a:srgbClr val="D9FFFF"/>
                </a:solidFill>
              </a:rPr>
              <a:t>it requires </a:t>
            </a:r>
            <a:r>
              <a:rPr lang="en-US" sz="3600" dirty="0">
                <a:solidFill>
                  <a:srgbClr val="D9FFFF"/>
                </a:solidFill>
              </a:rPr>
              <a:t>interviews with different people in the organization. </a:t>
            </a:r>
            <a:endParaRPr lang="en-US" sz="3600" dirty="0" smtClean="0">
              <a:solidFill>
                <a:srgbClr val="D9FFFF"/>
              </a:solidFill>
            </a:endParaRPr>
          </a:p>
          <a:p>
            <a:pPr algn="l" rtl="0"/>
            <a:r>
              <a:rPr lang="en-US" sz="3600" dirty="0" smtClean="0">
                <a:solidFill>
                  <a:srgbClr val="D9FFFF"/>
                </a:solidFill>
              </a:rPr>
              <a:t>These </a:t>
            </a:r>
            <a:r>
              <a:rPr lang="en-US" sz="3600" dirty="0">
                <a:solidFill>
                  <a:srgbClr val="D9FFFF"/>
                </a:solidFill>
              </a:rPr>
              <a:t>interviews </a:t>
            </a:r>
            <a:r>
              <a:rPr lang="en-US" sz="3600" dirty="0" smtClean="0">
                <a:solidFill>
                  <a:srgbClr val="D9FFFF"/>
                </a:solidFill>
              </a:rPr>
              <a:t>serve to </a:t>
            </a:r>
            <a:r>
              <a:rPr lang="en-US" sz="3600" dirty="0">
                <a:solidFill>
                  <a:srgbClr val="D9FFFF"/>
                </a:solidFill>
              </a:rPr>
              <a:t>either identify the functions directly, or to check to which extent the </a:t>
            </a:r>
            <a:r>
              <a:rPr lang="en-US" sz="3600" dirty="0" smtClean="0">
                <a:solidFill>
                  <a:srgbClr val="D9FFFF"/>
                </a:solidFill>
              </a:rPr>
              <a:t>functions from </a:t>
            </a:r>
            <a:r>
              <a:rPr lang="en-US" sz="3600" dirty="0">
                <a:solidFill>
                  <a:srgbClr val="D9FFFF"/>
                </a:solidFill>
              </a:rPr>
              <a:t>a reference model apply to the organization. </a:t>
            </a:r>
            <a:endParaRPr lang="en-US" sz="3600" dirty="0" smtClean="0">
              <a:solidFill>
                <a:srgbClr val="D9FFFF"/>
              </a:solidFill>
            </a:endParaRPr>
          </a:p>
          <a:p>
            <a:pPr algn="l" rtl="0"/>
            <a:r>
              <a:rPr lang="en-US" sz="3600" dirty="0" smtClean="0">
                <a:solidFill>
                  <a:srgbClr val="D9FFFF"/>
                </a:solidFill>
              </a:rPr>
              <a:t>The </a:t>
            </a:r>
            <a:r>
              <a:rPr lang="en-US" sz="3600" dirty="0">
                <a:solidFill>
                  <a:srgbClr val="D9FFFF"/>
                </a:solidFill>
              </a:rPr>
              <a:t>interviews must both be </a:t>
            </a:r>
            <a:r>
              <a:rPr lang="en-US" sz="3600" dirty="0" smtClean="0">
                <a:solidFill>
                  <a:srgbClr val="D9FFFF"/>
                </a:solidFill>
              </a:rPr>
              <a:t>held with </a:t>
            </a:r>
            <a:r>
              <a:rPr lang="en-US" sz="3600" dirty="0">
                <a:solidFill>
                  <a:srgbClr val="D9FFFF"/>
                </a:solidFill>
              </a:rPr>
              <a:t>employees that are involved in the different cases that the organization </a:t>
            </a:r>
            <a:r>
              <a:rPr lang="en-US" sz="3600" dirty="0" smtClean="0">
                <a:solidFill>
                  <a:srgbClr val="D9FFFF"/>
                </a:solidFill>
              </a:rPr>
              <a:t>handles and </a:t>
            </a:r>
            <a:r>
              <a:rPr lang="en-US" sz="3600" dirty="0">
                <a:solidFill>
                  <a:srgbClr val="D9FFFF"/>
                </a:solidFill>
              </a:rPr>
              <a:t>with product (and service) managers of the different products and services</a:t>
            </a:r>
            <a:endParaRPr lang="fa-IR" sz="36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4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برخي از دشواري ها در تشخیص فانکشن  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628800"/>
            <a:ext cx="9997440" cy="4800600"/>
          </a:xfrm>
        </p:spPr>
        <p:txBody>
          <a:bodyPr>
            <a:noAutofit/>
          </a:bodyPr>
          <a:lstStyle/>
          <a:p>
            <a:pPr algn="l" rtl="0"/>
            <a:r>
              <a:rPr lang="en-US" sz="2400" dirty="0" smtClean="0">
                <a:solidFill>
                  <a:srgbClr val="002060"/>
                </a:solidFill>
              </a:rPr>
              <a:t> Different people </a:t>
            </a:r>
            <a:r>
              <a:rPr lang="en-US" sz="2400" dirty="0">
                <a:solidFill>
                  <a:srgbClr val="002060"/>
                </a:solidFill>
              </a:rPr>
              <a:t>involved may very well use </a:t>
            </a:r>
            <a:r>
              <a:rPr lang="en-US" sz="2400" dirty="0">
                <a:solidFill>
                  <a:srgbClr val="FF0000"/>
                </a:solidFill>
              </a:rPr>
              <a:t>different terms for similar business functions</a:t>
            </a:r>
            <a:r>
              <a:rPr lang="en-US" sz="2400" dirty="0" smtClean="0">
                <a:solidFill>
                  <a:srgbClr val="002060"/>
                </a:solidFill>
              </a:rPr>
              <a:t>. </a:t>
            </a:r>
          </a:p>
          <a:p>
            <a:pPr algn="l" rtl="0"/>
            <a:r>
              <a:rPr lang="en-US" sz="2400" dirty="0" smtClean="0">
                <a:solidFill>
                  <a:srgbClr val="002060"/>
                </a:solidFill>
              </a:rPr>
              <a:t>Homonyms </a:t>
            </a:r>
            <a:r>
              <a:rPr lang="en-US" sz="2400" dirty="0">
                <a:solidFill>
                  <a:srgbClr val="002060"/>
                </a:solidFill>
              </a:rPr>
              <a:t>and synonyms </a:t>
            </a:r>
            <a:r>
              <a:rPr lang="en-US" sz="2400" dirty="0" smtClean="0">
                <a:solidFill>
                  <a:srgbClr val="002060"/>
                </a:solidFill>
              </a:rPr>
              <a:t>are problematic </a:t>
            </a:r>
            <a:r>
              <a:rPr lang="en-US" sz="2400" dirty="0">
                <a:solidFill>
                  <a:srgbClr val="002060"/>
                </a:solidFill>
              </a:rPr>
              <a:t>in this context. For example, what </a:t>
            </a:r>
            <a:r>
              <a:rPr lang="en-US" sz="2400" dirty="0" smtClean="0">
                <a:solidFill>
                  <a:srgbClr val="002060"/>
                </a:solidFill>
              </a:rPr>
              <a:t>is called </a:t>
            </a:r>
            <a:r>
              <a:rPr lang="en-US" sz="2400" dirty="0">
                <a:solidFill>
                  <a:srgbClr val="002060"/>
                </a:solidFill>
              </a:rPr>
              <a:t>‘</a:t>
            </a:r>
            <a:r>
              <a:rPr lang="en-US" sz="2400" dirty="0">
                <a:solidFill>
                  <a:srgbClr val="FF0000"/>
                </a:solidFill>
              </a:rPr>
              <a:t>acquisition</a:t>
            </a:r>
            <a:r>
              <a:rPr lang="en-US" sz="2400" dirty="0">
                <a:solidFill>
                  <a:srgbClr val="002060"/>
                </a:solidFill>
              </a:rPr>
              <a:t>’ in one part of the organization may be called ‘</a:t>
            </a:r>
            <a:r>
              <a:rPr lang="en-US" sz="2400" dirty="0">
                <a:solidFill>
                  <a:srgbClr val="FF0000"/>
                </a:solidFill>
              </a:rPr>
              <a:t>market survey</a:t>
            </a:r>
            <a:r>
              <a:rPr lang="en-US" sz="2400" dirty="0">
                <a:solidFill>
                  <a:srgbClr val="002060"/>
                </a:solidFill>
              </a:rPr>
              <a:t>’ </a:t>
            </a:r>
            <a:r>
              <a:rPr lang="en-US" sz="2400" dirty="0" smtClean="0">
                <a:solidFill>
                  <a:srgbClr val="002060"/>
                </a:solidFill>
              </a:rPr>
              <a:t>in another </a:t>
            </a:r>
            <a:r>
              <a:rPr lang="en-US" sz="2400" dirty="0">
                <a:solidFill>
                  <a:srgbClr val="002060"/>
                </a:solidFill>
              </a:rPr>
              <a:t>(synonym). At the same time, two functions called ‘</a:t>
            </a:r>
            <a:r>
              <a:rPr lang="en-US" sz="2400" dirty="0">
                <a:solidFill>
                  <a:srgbClr val="C00000"/>
                </a:solidFill>
              </a:rPr>
              <a:t>implementation’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may represent </a:t>
            </a:r>
            <a:r>
              <a:rPr lang="en-US" sz="2400" dirty="0">
                <a:solidFill>
                  <a:srgbClr val="002060"/>
                </a:solidFill>
              </a:rPr>
              <a:t>different activities: one may represent the i</a:t>
            </a:r>
            <a:r>
              <a:rPr lang="en-US" sz="2400" dirty="0">
                <a:solidFill>
                  <a:srgbClr val="C00000"/>
                </a:solidFill>
              </a:rPr>
              <a:t>mplementation of software</a:t>
            </a:r>
            <a:r>
              <a:rPr lang="en-US" sz="2400" dirty="0" smtClean="0">
                <a:solidFill>
                  <a:srgbClr val="002060"/>
                </a:solidFill>
              </a:rPr>
              <a:t>, while </a:t>
            </a:r>
            <a:r>
              <a:rPr lang="en-US" sz="2400" dirty="0">
                <a:solidFill>
                  <a:srgbClr val="002060"/>
                </a:solidFill>
              </a:rPr>
              <a:t>the other represents the </a:t>
            </a:r>
            <a:r>
              <a:rPr lang="en-US" sz="2400" dirty="0">
                <a:solidFill>
                  <a:srgbClr val="C00000"/>
                </a:solidFill>
              </a:rPr>
              <a:t>implementation of new regulations</a:t>
            </a:r>
            <a:r>
              <a:rPr lang="en-US" sz="2400" dirty="0">
                <a:solidFill>
                  <a:srgbClr val="002060"/>
                </a:solidFill>
              </a:rPr>
              <a:t> in the </a:t>
            </a:r>
            <a:r>
              <a:rPr lang="en-US" sz="2400" dirty="0" smtClean="0">
                <a:solidFill>
                  <a:srgbClr val="002060"/>
                </a:solidFill>
              </a:rPr>
              <a:t>organization (</a:t>
            </a:r>
            <a:r>
              <a:rPr lang="en-US" sz="2400" dirty="0">
                <a:solidFill>
                  <a:srgbClr val="002060"/>
                </a:solidFill>
              </a:rPr>
              <a:t>homonym). 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l" rtl="0"/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fa-IR" sz="2400" dirty="0" smtClean="0">
                <a:solidFill>
                  <a:srgbClr val="002060"/>
                </a:solidFill>
              </a:rPr>
              <a:t>غيراز ترم هاي مختلف فهم دقيق کار نيز مهم است. مدل هاي مرجع به فهم عمليات کمک مي  کند </a:t>
            </a:r>
            <a:r>
              <a:rPr lang="en-US" sz="2400" dirty="0" err="1" smtClean="0">
                <a:solidFill>
                  <a:srgbClr val="002060"/>
                </a:solidFill>
              </a:rPr>
              <a:t>tintricate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understanding of the operations of an organization is important to </a:t>
            </a:r>
            <a:r>
              <a:rPr lang="en-US" sz="2400" dirty="0" smtClean="0">
                <a:solidFill>
                  <a:srgbClr val="002060"/>
                </a:solidFill>
              </a:rPr>
              <a:t>sort these </a:t>
            </a:r>
            <a:r>
              <a:rPr lang="en-US" sz="2400" dirty="0">
                <a:solidFill>
                  <a:srgbClr val="002060"/>
                </a:solidFill>
              </a:rPr>
              <a:t>issues out. Frameworks like APQC’s PCF can help </a:t>
            </a:r>
            <a:r>
              <a:rPr lang="en-US" sz="2400" dirty="0" smtClean="0">
                <a:solidFill>
                  <a:srgbClr val="002060"/>
                </a:solidFill>
              </a:rPr>
              <a:t> organized </a:t>
            </a:r>
            <a:r>
              <a:rPr lang="en-US" sz="2400" dirty="0">
                <a:solidFill>
                  <a:srgbClr val="002060"/>
                </a:solidFill>
              </a:rPr>
              <a:t>differently. 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fa-I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68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مثال </a:t>
            </a:r>
            <a:r>
              <a:rPr lang="fa-IR" dirty="0">
                <a:cs typeface="B Titr" pitchFamily="2" charset="-78"/>
              </a:rPr>
              <a:t> </a:t>
            </a:r>
            <a:r>
              <a:rPr lang="fa-IR" dirty="0" smtClean="0">
                <a:cs typeface="B Titr" pitchFamily="2" charset="-78"/>
              </a:rPr>
              <a:t>فرق اروپا و </a:t>
            </a:r>
            <a:r>
              <a:rPr lang="fa-IR" dirty="0" err="1" smtClean="0">
                <a:cs typeface="B Titr" pitchFamily="2" charset="-78"/>
              </a:rPr>
              <a:t>آمريکا</a:t>
            </a:r>
            <a:r>
              <a:rPr lang="fa-IR" dirty="0" smtClean="0">
                <a:cs typeface="B Titr" pitchFamily="2" charset="-78"/>
              </a:rPr>
              <a:t> در </a:t>
            </a:r>
            <a:r>
              <a:rPr lang="fa-IR" dirty="0" err="1" smtClean="0">
                <a:cs typeface="B Titr" pitchFamily="2" charset="-78"/>
              </a:rPr>
              <a:t>برخي</a:t>
            </a:r>
            <a:r>
              <a:rPr lang="fa-IR" dirty="0" smtClean="0">
                <a:cs typeface="B Titr" pitchFamily="2" charset="-78"/>
              </a:rPr>
              <a:t> </a:t>
            </a:r>
            <a:r>
              <a:rPr lang="fa-IR" dirty="0" err="1" smtClean="0">
                <a:cs typeface="B Titr" pitchFamily="2" charset="-78"/>
              </a:rPr>
              <a:t>فانکشن</a:t>
            </a:r>
            <a:r>
              <a:rPr lang="fa-IR" dirty="0" smtClean="0">
                <a:cs typeface="B Titr" pitchFamily="2" charset="-78"/>
              </a:rPr>
              <a:t> </a:t>
            </a:r>
            <a:r>
              <a:rPr lang="fa-IR" dirty="0" err="1" smtClean="0">
                <a:cs typeface="B Titr" pitchFamily="2" charset="-78"/>
              </a:rPr>
              <a:t>ها</a:t>
            </a:r>
            <a:endParaRPr lang="fa-IR" dirty="0" err="1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455" y="2452036"/>
            <a:ext cx="11732456" cy="323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5213261" y="4522783"/>
            <a:ext cx="2107655" cy="59080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362026" y="5148776"/>
            <a:ext cx="1958890" cy="983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69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109" y="233772"/>
            <a:ext cx="99974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 </a:t>
            </a:r>
            <a:r>
              <a:rPr lang="fa-IR" dirty="0" err="1" smtClean="0">
                <a:cs typeface="B Titr" pitchFamily="2" charset="-78"/>
              </a:rPr>
              <a:t/>
            </a:r>
            <a:br>
              <a:rPr lang="fa-IR" dirty="0" err="1" smtClean="0">
                <a:cs typeface="B Titr" pitchFamily="2" charset="-78"/>
              </a:rPr>
            </a:br>
            <a:r>
              <a:rPr lang="fa-IR" dirty="0" err="1" smtClean="0">
                <a:cs typeface="B Titr" pitchFamily="2" charset="-78"/>
              </a:rPr>
              <a:t>اشتباه</a:t>
            </a:r>
            <a:r>
              <a:rPr lang="fa-IR" dirty="0" smtClean="0">
                <a:cs typeface="B Titr" pitchFamily="2" charset="-78"/>
              </a:rPr>
              <a:t> </a:t>
            </a:r>
            <a:r>
              <a:rPr lang="fa-IR" dirty="0" err="1" smtClean="0">
                <a:cs typeface="B Titr" pitchFamily="2" charset="-78"/>
              </a:rPr>
              <a:t>نکنيد</a:t>
            </a:r>
            <a:br>
              <a:rPr lang="fa-IR" dirty="0" err="1" smtClean="0">
                <a:cs typeface="B Titr" pitchFamily="2" charset="-78"/>
              </a:rPr>
            </a:br>
            <a:r>
              <a:rPr lang="en-US" sz="3100" dirty="0" smtClean="0"/>
              <a:t>A </a:t>
            </a:r>
            <a:r>
              <a:rPr lang="en-US" sz="3100" dirty="0"/>
              <a:t>functional decomposition should not be confused with a decomposition according to case </a:t>
            </a:r>
            <a:r>
              <a:rPr lang="en-US" sz="3100" dirty="0" smtClean="0"/>
              <a:t> </a:t>
            </a:r>
            <a:r>
              <a:rPr lang="fa-IR" sz="3100" dirty="0" err="1"/>
              <a:t/>
            </a:r>
            <a:br>
              <a:rPr lang="fa-IR" sz="3100" dirty="0" err="1"/>
            </a:br>
            <a:endParaRPr lang="fa-IR" dirty="0" err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278" y="1809299"/>
            <a:ext cx="9997440" cy="1224136"/>
          </a:xfrm>
          <a:noFill/>
        </p:spPr>
        <p:txBody>
          <a:bodyPr>
            <a:noAutofit/>
          </a:bodyPr>
          <a:lstStyle/>
          <a:p>
            <a:pPr marL="82296" indent="0" algn="ctr" rtl="0">
              <a:buNone/>
            </a:pPr>
            <a:r>
              <a:rPr lang="en-US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گاهي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ممکن است در سطوح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پايينتر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مديريت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مطابق منطقه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جغرافيايي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تقسيم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 شود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نبايد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اين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موضوع را در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جداسازي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فانکشن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در نظر </a:t>
            </a:r>
            <a:r>
              <a:rPr lang="fa-IR" sz="2400" dirty="0" err="1" smtClean="0">
                <a:solidFill>
                  <a:schemeClr val="tx2"/>
                </a:solidFill>
                <a:cs typeface="B Titr" panose="00000700000000000000" pitchFamily="2" charset="-78"/>
              </a:rPr>
              <a:t>بگيريم</a:t>
            </a:r>
            <a:r>
              <a:rPr lang="fa-IR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</a:t>
            </a:r>
          </a:p>
          <a:p>
            <a:pPr marL="82296" indent="0" algn="ctr" rtl="0">
              <a:buNone/>
            </a:pPr>
            <a:r>
              <a:rPr lang="en-US" sz="2400" dirty="0" smtClean="0">
                <a:solidFill>
                  <a:schemeClr val="tx2"/>
                </a:solidFill>
                <a:cs typeface="B Titr" panose="00000700000000000000" pitchFamily="2" charset="-78"/>
              </a:rPr>
              <a:t> 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62226" y="3726160"/>
            <a:ext cx="8277489" cy="230832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D7AF"/>
                </a:solidFill>
              </a:rPr>
              <a:t>   An </a:t>
            </a:r>
            <a:r>
              <a:rPr lang="en-US" sz="2400" dirty="0">
                <a:solidFill>
                  <a:srgbClr val="FFD7AF"/>
                </a:solidFill>
              </a:rPr>
              <a:t>organization can be structured according to business functions into a sales and a procurement department with managers leading each of the departments. It can be further structured according to location, having both a sales and a procurement department in Europe as well as in North America.</a:t>
            </a:r>
            <a:endParaRPr lang="fa-IR" sz="2400" dirty="0">
              <a:solidFill>
                <a:srgbClr val="FFD7A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4187" y="4588161"/>
            <a:ext cx="1175322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lvl="0" algn="ctr"/>
            <a:r>
              <a:rPr lang="fa-IR" sz="4000" dirty="0">
                <a:solidFill>
                  <a:srgbClr val="C00000"/>
                </a:solidFill>
                <a:cs typeface="B Titr" panose="00000700000000000000" pitchFamily="2" charset="-78"/>
              </a:rPr>
              <a:t>مثال</a:t>
            </a:r>
            <a:r>
              <a:rPr lang="en-US" sz="2800" dirty="0">
                <a:solidFill>
                  <a:srgbClr val="C00000"/>
                </a:solidFill>
                <a:cs typeface="B Titr" panose="000007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287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جدا </a:t>
            </a:r>
            <a:r>
              <a:rPr lang="fa-IR" dirty="0" err="1" smtClean="0">
                <a:cs typeface="B Titr" pitchFamily="2" charset="-78"/>
              </a:rPr>
              <a:t>سازي</a:t>
            </a:r>
            <a:r>
              <a:rPr lang="fa-IR" dirty="0" smtClean="0">
                <a:cs typeface="B Titr" pitchFamily="2" charset="-78"/>
              </a:rPr>
              <a:t> </a:t>
            </a:r>
            <a:r>
              <a:rPr lang="fa-IR" dirty="0" err="1" smtClean="0">
                <a:cs typeface="B Titr" pitchFamily="2" charset="-78"/>
              </a:rPr>
              <a:t>فانکشن</a:t>
            </a:r>
            <a:r>
              <a:rPr lang="fa-IR" dirty="0" smtClean="0">
                <a:cs typeface="B Titr" pitchFamily="2" charset="-78"/>
              </a:rPr>
              <a:t> ها تا </a:t>
            </a:r>
            <a:r>
              <a:rPr lang="fa-IR" dirty="0" err="1" smtClean="0">
                <a:cs typeface="B Titr" pitchFamily="2" charset="-78"/>
              </a:rPr>
              <a:t>چندسطح</a:t>
            </a:r>
            <a:r>
              <a:rPr lang="fa-IR" dirty="0" smtClean="0">
                <a:cs typeface="B Titr" pitchFamily="2" charset="-78"/>
              </a:rPr>
              <a:t> </a:t>
            </a:r>
            <a:r>
              <a:rPr lang="fa-IR" dirty="0" err="1" smtClean="0">
                <a:cs typeface="B Titr" pitchFamily="2" charset="-78"/>
              </a:rPr>
              <a:t>بايد</a:t>
            </a:r>
            <a:r>
              <a:rPr lang="fa-IR" dirty="0" smtClean="0">
                <a:cs typeface="B Titr" pitchFamily="2" charset="-78"/>
              </a:rPr>
              <a:t> ادامه </a:t>
            </a:r>
            <a:r>
              <a:rPr lang="fa-IR" dirty="0" err="1" smtClean="0">
                <a:cs typeface="B Titr" pitchFamily="2" charset="-78"/>
              </a:rPr>
              <a:t>يابد</a:t>
            </a:r>
            <a:endParaRPr lang="fa-IR" dirty="0" err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9618" y="1556792"/>
            <a:ext cx="10608501" cy="4800600"/>
          </a:xfrm>
        </p:spPr>
        <p:txBody>
          <a:bodyPr>
            <a:noAutofit/>
          </a:bodyPr>
          <a:lstStyle/>
          <a:p>
            <a:pPr algn="l" rtl="0"/>
            <a:r>
              <a:rPr lang="en-US" sz="3600" dirty="0" smtClean="0"/>
              <a:t>In </a:t>
            </a:r>
            <a:r>
              <a:rPr lang="en-US" sz="3600" dirty="0"/>
              <a:t>theory, the functional decomposition can be </a:t>
            </a:r>
            <a:r>
              <a:rPr lang="en-US" sz="3600" dirty="0" smtClean="0"/>
              <a:t>performed up </a:t>
            </a:r>
            <a:r>
              <a:rPr lang="en-US" sz="3600" dirty="0"/>
              <a:t>to a level that represents the </a:t>
            </a:r>
            <a:r>
              <a:rPr lang="en-US" sz="3600" dirty="0">
                <a:solidFill>
                  <a:srgbClr val="FF0000"/>
                </a:solidFill>
              </a:rPr>
              <a:t>tasks </a:t>
            </a:r>
            <a:r>
              <a:rPr lang="en-US" sz="3600" dirty="0"/>
              <a:t>that are performed by the </a:t>
            </a:r>
            <a:r>
              <a:rPr lang="en-US" sz="3600" dirty="0" smtClean="0">
                <a:solidFill>
                  <a:srgbClr val="FF0000"/>
                </a:solidFill>
              </a:rPr>
              <a:t>individual employee </a:t>
            </a:r>
            <a:r>
              <a:rPr lang="en-US" sz="3600" dirty="0"/>
              <a:t>(fill-out form, check correctness of information on form, </a:t>
            </a:r>
            <a:r>
              <a:rPr lang="en-US" sz="3600" dirty="0" smtClean="0"/>
              <a:t>have colleague check </a:t>
            </a:r>
            <a:r>
              <a:rPr lang="en-US" sz="3600" dirty="0"/>
              <a:t>correctness of information on form, etc.). </a:t>
            </a:r>
            <a:endParaRPr lang="en-US" sz="3600" dirty="0" smtClean="0"/>
          </a:p>
          <a:p>
            <a:pPr algn="l" rtl="0"/>
            <a:endParaRPr lang="en-US" sz="3600" dirty="0" smtClean="0"/>
          </a:p>
          <a:p>
            <a:pPr algn="l" rtl="0"/>
            <a:r>
              <a:rPr lang="en-US" sz="3600" dirty="0" smtClean="0"/>
              <a:t>However</a:t>
            </a:r>
            <a:r>
              <a:rPr lang="en-US" sz="3600" dirty="0"/>
              <a:t>, </a:t>
            </a:r>
            <a:r>
              <a:rPr lang="en-US" sz="3600" dirty="0" smtClean="0"/>
              <a:t> a </a:t>
            </a:r>
            <a:r>
              <a:rPr lang="en-US" sz="3600" dirty="0"/>
              <a:t>more coarse level of decomposition is usually chosen. </a:t>
            </a:r>
            <a:r>
              <a:rPr lang="en-US" sz="3600" dirty="0" smtClean="0"/>
              <a:t> </a:t>
            </a:r>
            <a:endParaRPr lang="fa-IR" sz="3600" dirty="0"/>
          </a:p>
        </p:txBody>
      </p:sp>
    </p:spTree>
    <p:extLst>
      <p:ext uri="{BB962C8B-B14F-4D97-AF65-F5344CB8AC3E}">
        <p14:creationId xmlns:p14="http://schemas.microsoft.com/office/powerpoint/2010/main" val="299395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488" y="116632"/>
            <a:ext cx="10424096" cy="1143000"/>
          </a:xfrm>
        </p:spPr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دو قاعده </a:t>
            </a:r>
            <a:r>
              <a:rPr lang="fa-IR" dirty="0" err="1" smtClean="0">
                <a:cs typeface="B Titr" panose="00000700000000000000" pitchFamily="2" charset="-78"/>
              </a:rPr>
              <a:t>براي</a:t>
            </a:r>
            <a:r>
              <a:rPr lang="fa-IR" dirty="0" smtClean="0">
                <a:cs typeface="B Titr" panose="00000700000000000000" pitchFamily="2" charset="-78"/>
              </a:rPr>
              <a:t> توقف </a:t>
            </a:r>
            <a:r>
              <a:rPr lang="fa-IR" dirty="0" err="1" smtClean="0">
                <a:cs typeface="B Titr" panose="00000700000000000000" pitchFamily="2" charset="-78"/>
              </a:rPr>
              <a:t>جداسازي</a:t>
            </a:r>
            <a:r>
              <a:rPr lang="fa-IR" dirty="0" smtClean="0">
                <a:cs typeface="B Titr" panose="00000700000000000000" pitchFamily="2" charset="-78"/>
              </a:rPr>
              <a:t> </a:t>
            </a:r>
            <a:r>
              <a:rPr lang="fa-IR" dirty="0" err="1" smtClean="0">
                <a:cs typeface="B Titr" panose="00000700000000000000" pitchFamily="2" charset="-78"/>
              </a:rPr>
              <a:t>فانکشن</a:t>
            </a:r>
            <a:r>
              <a:rPr lang="fa-IR" dirty="0" smtClean="0">
                <a:cs typeface="B Titr" panose="00000700000000000000" pitchFamily="2" charset="-78"/>
              </a:rPr>
              <a:t> </a:t>
            </a:r>
            <a:r>
              <a:rPr lang="fa-IR" dirty="0" err="1" smtClean="0">
                <a:cs typeface="B Titr" panose="00000700000000000000" pitchFamily="2" charset="-78"/>
              </a:rPr>
              <a:t>ها</a:t>
            </a:r>
            <a:endParaRPr lang="fa-IR" dirty="0" err="1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280889"/>
            <a:ext cx="10136064" cy="3421360"/>
          </a:xfrm>
        </p:spPr>
        <p:txBody>
          <a:bodyPr>
            <a:noAutofit/>
          </a:bodyPr>
          <a:lstStyle/>
          <a:p>
            <a:pPr marL="425196" indent="-342900" algn="l" rtl="0">
              <a:buFont typeface="+mj-lt"/>
              <a:buAutoNum type="arabicPeriod"/>
            </a:pPr>
            <a:r>
              <a:rPr lang="en-US" sz="2400" dirty="0"/>
              <a:t>S</a:t>
            </a:r>
            <a:r>
              <a:rPr lang="en-US" sz="2400" dirty="0" smtClean="0"/>
              <a:t>hould </a:t>
            </a:r>
            <a:r>
              <a:rPr lang="en-US" sz="2400" dirty="0"/>
              <a:t>at least be performed down to a level </a:t>
            </a:r>
            <a:r>
              <a:rPr lang="en-US" sz="2400" dirty="0" smtClean="0"/>
              <a:t>at which </a:t>
            </a:r>
            <a:r>
              <a:rPr lang="en-US" sz="2400" dirty="0"/>
              <a:t>functions correspond to different organizational units (with </a:t>
            </a:r>
            <a:r>
              <a:rPr lang="en-US" sz="2400" dirty="0" smtClean="0"/>
              <a:t>corresponding managers</a:t>
            </a:r>
            <a:r>
              <a:rPr lang="en-US" sz="2400" dirty="0"/>
              <a:t>). </a:t>
            </a:r>
            <a:r>
              <a:rPr lang="en-US" sz="2400" dirty="0" smtClean="0"/>
              <a:t> </a:t>
            </a:r>
            <a:endParaRPr lang="en-US" sz="2400" dirty="0"/>
          </a:p>
          <a:p>
            <a:pPr marL="425196" indent="-342900" algn="l" rtl="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functional decomposition should include different functions for the </a:t>
            </a:r>
            <a:r>
              <a:rPr lang="en-US" sz="2400" dirty="0" smtClean="0"/>
              <a:t>different roles </a:t>
            </a:r>
            <a:r>
              <a:rPr lang="en-US" sz="2400" dirty="0"/>
              <a:t>in each department. </a:t>
            </a:r>
            <a:r>
              <a:rPr lang="en-US" sz="2400" dirty="0" smtClean="0"/>
              <a:t> For </a:t>
            </a:r>
            <a:r>
              <a:rPr lang="en-US" sz="2400" dirty="0"/>
              <a:t>example, if the </a:t>
            </a:r>
            <a:r>
              <a:rPr lang="en-US" sz="2400" dirty="0">
                <a:solidFill>
                  <a:srgbClr val="0070C0"/>
                </a:solidFill>
              </a:rPr>
              <a:t>sourcing department </a:t>
            </a:r>
            <a:r>
              <a:rPr lang="en-US" sz="2400" dirty="0"/>
              <a:t>has buyers</a:t>
            </a:r>
            <a:r>
              <a:rPr lang="en-US" sz="2400" dirty="0" smtClean="0"/>
              <a:t>, who </a:t>
            </a:r>
            <a:r>
              <a:rPr lang="en-US" sz="2400" dirty="0"/>
              <a:t>do </a:t>
            </a:r>
            <a:r>
              <a:rPr lang="en-US" sz="2400" dirty="0">
                <a:solidFill>
                  <a:srgbClr val="C00000"/>
                </a:solidFill>
              </a:rPr>
              <a:t>requirements analysis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C00000"/>
                </a:solidFill>
              </a:rPr>
              <a:t>vendor selection</a:t>
            </a:r>
            <a:r>
              <a:rPr lang="en-US" sz="2400" dirty="0"/>
              <a:t>, as well as senior buyers, </a:t>
            </a:r>
            <a:r>
              <a:rPr lang="en-US" sz="2400" dirty="0" smtClean="0"/>
              <a:t>who do </a:t>
            </a:r>
            <a:r>
              <a:rPr lang="en-US" sz="2400" dirty="0">
                <a:solidFill>
                  <a:srgbClr val="C00000"/>
                </a:solidFill>
              </a:rPr>
              <a:t>vendor relationship management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C00000"/>
                </a:solidFill>
              </a:rPr>
              <a:t>contract management,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3380" y="4677753"/>
            <a:ext cx="7153968" cy="186204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365760" lvl="0"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solidFill>
                  <a:srgbClr val="D9FFFF"/>
                </a:solidFill>
              </a:rPr>
              <a:t> requirements </a:t>
            </a:r>
            <a:r>
              <a:rPr lang="en-US" sz="2000" dirty="0">
                <a:solidFill>
                  <a:srgbClr val="D9FFFF"/>
                </a:solidFill>
              </a:rPr>
              <a:t>analysis, </a:t>
            </a:r>
            <a:endParaRPr lang="en-US" sz="2000" dirty="0" smtClean="0">
              <a:solidFill>
                <a:srgbClr val="D9FFFF"/>
              </a:solidFill>
            </a:endParaRPr>
          </a:p>
          <a:p>
            <a:pPr marL="365760" lvl="0"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solidFill>
                  <a:srgbClr val="D9FFFF"/>
                </a:solidFill>
              </a:rPr>
              <a:t>vendor </a:t>
            </a:r>
            <a:r>
              <a:rPr lang="en-US" sz="2000" dirty="0">
                <a:solidFill>
                  <a:srgbClr val="D9FFFF"/>
                </a:solidFill>
              </a:rPr>
              <a:t>selection, </a:t>
            </a:r>
            <a:endParaRPr lang="en-US" sz="2000" dirty="0" smtClean="0">
              <a:solidFill>
                <a:srgbClr val="D9FFFF"/>
              </a:solidFill>
            </a:endParaRPr>
          </a:p>
          <a:p>
            <a:pPr marL="365760" lvl="0"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solidFill>
                  <a:srgbClr val="D9FFFF"/>
                </a:solidFill>
              </a:rPr>
              <a:t>vendor </a:t>
            </a:r>
            <a:r>
              <a:rPr lang="en-US" sz="2000" dirty="0">
                <a:solidFill>
                  <a:srgbClr val="D9FFFF"/>
                </a:solidFill>
              </a:rPr>
              <a:t>relationship management </a:t>
            </a:r>
            <a:endParaRPr lang="en-US" sz="2000" dirty="0" smtClean="0">
              <a:solidFill>
                <a:srgbClr val="D9FFFF"/>
              </a:solidFill>
            </a:endParaRPr>
          </a:p>
          <a:p>
            <a:pPr marL="365760" lvl="0"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000" dirty="0" smtClean="0">
                <a:solidFill>
                  <a:srgbClr val="D9FFFF"/>
                </a:solidFill>
              </a:rPr>
              <a:t> </a:t>
            </a:r>
            <a:r>
              <a:rPr lang="en-US" sz="2000" dirty="0">
                <a:solidFill>
                  <a:srgbClr val="D9FFFF"/>
                </a:solidFill>
              </a:rPr>
              <a:t>contract management as functions.</a:t>
            </a:r>
            <a:endParaRPr lang="fa-IR" sz="20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91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412776"/>
            <a:ext cx="8026400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31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721" y="-193213"/>
            <a:ext cx="9997440" cy="1143000"/>
          </a:xfrm>
        </p:spPr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itchFamily="2" charset="-78"/>
              </a:rPr>
              <a:t>تمرین دسته جمعی برای مرحله دوم رویکرد تشخیص </a:t>
            </a:r>
            <a:r>
              <a:rPr lang="en-US" dirty="0" smtClean="0">
                <a:cs typeface="B Titr" pitchFamily="2" charset="-78"/>
              </a:rPr>
              <a:t>Functions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9509" y="2636912"/>
            <a:ext cx="9997440" cy="2520280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/>
              <a:t>Exercise 2.6 </a:t>
            </a:r>
            <a:r>
              <a:rPr lang="en-US" sz="2800" dirty="0"/>
              <a:t>Consider the case of a </a:t>
            </a:r>
            <a:r>
              <a:rPr lang="en-US" sz="2800" dirty="0" smtClean="0"/>
              <a:t> university </a:t>
            </a:r>
            <a:r>
              <a:rPr lang="en-US" sz="2800" dirty="0"/>
              <a:t>and the level one processes </a:t>
            </a:r>
            <a:r>
              <a:rPr lang="en-US" sz="2800" dirty="0" smtClean="0"/>
              <a:t>listed in </a:t>
            </a:r>
            <a:r>
              <a:rPr lang="en-US" sz="2800" dirty="0"/>
              <a:t>the APQC’s PCF. </a:t>
            </a:r>
            <a:r>
              <a:rPr lang="fa-IR" sz="2800" dirty="0" smtClean="0"/>
              <a:t> </a:t>
            </a:r>
            <a:r>
              <a:rPr lang="en-US" sz="2800" dirty="0" smtClean="0"/>
              <a:t>What </a:t>
            </a:r>
            <a:r>
              <a:rPr lang="en-US" sz="2800" dirty="0"/>
              <a:t>kind of more specific functions does a university </a:t>
            </a:r>
            <a:r>
              <a:rPr lang="en-US" sz="2800" dirty="0" smtClean="0"/>
              <a:t>typically cover </a:t>
            </a:r>
            <a:r>
              <a:rPr lang="en-US" sz="2800" dirty="0"/>
              <a:t>in categories 2.0 Develop and Manage Products and Services and in </a:t>
            </a:r>
            <a:r>
              <a:rPr lang="en-US" sz="2800" dirty="0" smtClean="0"/>
              <a:t>5.0 Manage Customer Service?</a:t>
            </a:r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280555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0"/>
            <a:r>
              <a:rPr lang="fa-IR" sz="3200" b="1" i="1" dirty="0" smtClean="0">
                <a:cs typeface="B Titr" pitchFamily="2" charset="-78"/>
              </a:rPr>
              <a:t>مرحله سوم رویکرد</a:t>
            </a:r>
            <a:r>
              <a:rPr lang="en-US" sz="3200" b="1" i="1" dirty="0" smtClean="0">
                <a:cs typeface="B Titr" pitchFamily="2" charset="-78"/>
              </a:rPr>
              <a:t/>
            </a:r>
            <a:br>
              <a:rPr lang="en-US" sz="3200" b="1" i="1" dirty="0" smtClean="0">
                <a:cs typeface="B Titr" pitchFamily="2" charset="-78"/>
              </a:rPr>
            </a:br>
            <a:r>
              <a:rPr lang="en-US" sz="3200" b="1" i="1" dirty="0" smtClean="0">
                <a:cs typeface="B Titr" pitchFamily="2" charset="-78"/>
              </a:rPr>
              <a:t>Construct </a:t>
            </a:r>
            <a:r>
              <a:rPr lang="en-US" sz="3200" b="1" i="1" dirty="0">
                <a:cs typeface="B Titr" pitchFamily="2" charset="-78"/>
              </a:rPr>
              <a:t>Case/Function </a:t>
            </a:r>
            <a:r>
              <a:rPr lang="en-US" sz="3200" b="1" i="1" dirty="0" smtClean="0">
                <a:cs typeface="B Titr" pitchFamily="2" charset="-78"/>
              </a:rPr>
              <a:t>Matrices </a:t>
            </a:r>
            <a:r>
              <a:rPr lang="en-US" sz="3200" dirty="0" smtClean="0">
                <a:cs typeface="B Titr" pitchFamily="2" charset="-78"/>
              </a:rPr>
              <a:t> </a:t>
            </a:r>
            <a:endParaRPr lang="fa-IR" sz="3200" dirty="0">
              <a:cs typeface="B Titr" pitchFamily="2" charset="-7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09" y="1412776"/>
            <a:ext cx="9804400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8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>
                <a:cs typeface="B Titr" pitchFamily="2" charset="-78"/>
              </a:rPr>
              <a:t> </a:t>
            </a:r>
            <a:r>
              <a:rPr lang="fa-IR" dirty="0" smtClean="0">
                <a:cs typeface="B Titr" pitchFamily="2" charset="-78"/>
              </a:rPr>
              <a:t>مرحله 4 رویکرد</a:t>
            </a:r>
            <a:br>
              <a:rPr lang="fa-IR" dirty="0" smtClean="0">
                <a:cs typeface="B Titr" pitchFamily="2" charset="-78"/>
              </a:rPr>
            </a:br>
            <a:r>
              <a:rPr lang="en-US" b="1" i="1" dirty="0">
                <a:cs typeface="B Titr" pitchFamily="2" charset="-78"/>
              </a:rPr>
              <a:t>Identify Processes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9509" y="1700808"/>
            <a:ext cx="6582123" cy="5077544"/>
          </a:xfrm>
        </p:spPr>
        <p:txBody>
          <a:bodyPr>
            <a:noAutofit/>
          </a:bodyPr>
          <a:lstStyle/>
          <a:p>
            <a:pPr algn="l" rtl="0"/>
            <a:r>
              <a:rPr lang="en-US" sz="2000" dirty="0" smtClean="0"/>
              <a:t>Trade-off </a:t>
            </a:r>
            <a:r>
              <a:rPr lang="en-US" sz="2000" dirty="0"/>
              <a:t>between two extremes, one in which the entire </a:t>
            </a:r>
            <a:r>
              <a:rPr lang="en-US" sz="2000" dirty="0" smtClean="0"/>
              <a:t>matrix forms </a:t>
            </a:r>
            <a:r>
              <a:rPr lang="en-US" sz="2000" dirty="0"/>
              <a:t>one big process and one in which each single cross in the matrix forms </a:t>
            </a:r>
            <a:r>
              <a:rPr lang="en-US" sz="2000" dirty="0" smtClean="0"/>
              <a:t>a process</a:t>
            </a:r>
            <a:r>
              <a:rPr lang="en-US" sz="2000" dirty="0"/>
              <a:t>. </a:t>
            </a:r>
            <a:endParaRPr lang="en-US" sz="2000" dirty="0" smtClean="0"/>
          </a:p>
          <a:p>
            <a:pPr algn="l" rtl="0"/>
            <a:r>
              <a:rPr lang="en-US" sz="2000" dirty="0" smtClean="0"/>
              <a:t>General </a:t>
            </a:r>
            <a:r>
              <a:rPr lang="en-US" sz="2000" dirty="0"/>
              <a:t>rule that, in principle</a:t>
            </a:r>
            <a:r>
              <a:rPr lang="en-US" sz="2000" dirty="0" smtClean="0"/>
              <a:t>, the </a:t>
            </a:r>
            <a:r>
              <a:rPr lang="en-US" sz="2000" dirty="0"/>
              <a:t>entire matrix forms one big process </a:t>
            </a:r>
            <a:endParaRPr lang="en-US" sz="2000" dirty="0" smtClean="0"/>
          </a:p>
          <a:p>
            <a:pPr algn="l" rtl="0"/>
            <a:r>
              <a:rPr lang="en-US" sz="2000" dirty="0" smtClean="0"/>
              <a:t>Other rules </a:t>
            </a:r>
            <a:r>
              <a:rPr lang="en-US" sz="2000" dirty="0"/>
              <a:t>can be formulated as eight </a:t>
            </a:r>
            <a:r>
              <a:rPr lang="en-US" sz="2000" dirty="0" smtClean="0"/>
              <a:t>guidelines for separation </a:t>
            </a:r>
            <a:r>
              <a:rPr lang="en-US" sz="2000" dirty="0"/>
              <a:t>of processes </a:t>
            </a:r>
            <a:endParaRPr lang="en-US" sz="2000" dirty="0" smtClean="0"/>
          </a:p>
          <a:p>
            <a:pPr algn="l" rtl="0"/>
            <a:r>
              <a:rPr lang="en-US" sz="2000" dirty="0" smtClean="0"/>
              <a:t>Between </a:t>
            </a:r>
            <a:r>
              <a:rPr lang="en-US" sz="2000" dirty="0"/>
              <a:t>rows (a vertical split</a:t>
            </a:r>
            <a:r>
              <a:rPr lang="en-US" sz="2000" dirty="0" smtClean="0"/>
              <a:t>) </a:t>
            </a:r>
            <a:r>
              <a:rPr lang="en-US" sz="2000" dirty="0"/>
              <a:t>(Guidelines 5, 6, and 8) </a:t>
            </a:r>
            <a:endParaRPr lang="en-US" sz="2000" dirty="0" smtClean="0"/>
          </a:p>
          <a:p>
            <a:pPr algn="l" rtl="0"/>
            <a:r>
              <a:rPr lang="en-US" sz="2000" dirty="0" smtClean="0"/>
              <a:t>Between </a:t>
            </a:r>
            <a:r>
              <a:rPr lang="en-US" sz="2000" dirty="0"/>
              <a:t>columns (a horizontal split). (Guidelines 1–4) </a:t>
            </a:r>
            <a:r>
              <a:rPr lang="en-US" sz="2000" dirty="0" smtClean="0"/>
              <a:t> .</a:t>
            </a:r>
            <a:endParaRPr lang="fa-IR" sz="2000" dirty="0"/>
          </a:p>
        </p:txBody>
      </p:sp>
      <p:sp>
        <p:nvSpPr>
          <p:cNvPr id="4" name="Rectangle 3"/>
          <p:cNvSpPr/>
          <p:nvPr/>
        </p:nvSpPr>
        <p:spPr>
          <a:xfrm>
            <a:off x="8208235" y="1595021"/>
            <a:ext cx="3840427" cy="440120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D9FFFF"/>
                </a:solidFill>
              </a:rPr>
              <a:t>Guidelines </a:t>
            </a:r>
            <a:r>
              <a:rPr lang="en-US" sz="2800" dirty="0">
                <a:solidFill>
                  <a:srgbClr val="D9FFFF"/>
                </a:solidFill>
              </a:rPr>
              <a:t>are not absolute: they may or </a:t>
            </a:r>
            <a:r>
              <a:rPr lang="en-US" sz="2400" dirty="0">
                <a:solidFill>
                  <a:srgbClr val="D9FFFF"/>
                </a:solidFill>
              </a:rPr>
              <a:t>may</a:t>
            </a:r>
            <a:r>
              <a:rPr lang="en-US" sz="2800" dirty="0">
                <a:solidFill>
                  <a:srgbClr val="D9FFFF"/>
                </a:solidFill>
              </a:rPr>
              <a:t> not apply to a particular organization </a:t>
            </a:r>
            <a:r>
              <a:rPr lang="en-US" sz="2800" dirty="0" smtClean="0">
                <a:solidFill>
                  <a:srgbClr val="D9FFFF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D9FFFF"/>
                </a:solidFill>
              </a:rPr>
              <a:t>They </a:t>
            </a:r>
            <a:r>
              <a:rPr lang="en-US" sz="2800" dirty="0">
                <a:solidFill>
                  <a:srgbClr val="D9FFFF"/>
                </a:solidFill>
              </a:rPr>
              <a:t>are not the only rules that should be considered in specific cases</a:t>
            </a:r>
            <a:endParaRPr lang="fa-IR" sz="24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964" y="92545"/>
            <a:ext cx="2826668" cy="922114"/>
          </a:xfrm>
        </p:spPr>
        <p:txBody>
          <a:bodyPr/>
          <a:lstStyle/>
          <a:p>
            <a:pPr algn="ctr"/>
            <a:r>
              <a:rPr lang="en-US" b="1" dirty="0"/>
              <a:t>Guideline 1: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4289" y="92545"/>
            <a:ext cx="6644704" cy="973088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82296" indent="0" algn="ctr" rtl="0">
              <a:buNone/>
            </a:pPr>
            <a:r>
              <a:rPr lang="en-US" sz="2800" dirty="0" smtClean="0">
                <a:solidFill>
                  <a:srgbClr val="D9FFFF"/>
                </a:solidFill>
              </a:rPr>
              <a:t> Different </a:t>
            </a:r>
            <a:r>
              <a:rPr lang="en-US" sz="2800" dirty="0">
                <a:solidFill>
                  <a:srgbClr val="D9FFFF"/>
                </a:solidFill>
              </a:rPr>
              <a:t>flow objects, it can be split up vertically</a:t>
            </a:r>
            <a:r>
              <a:rPr lang="en-US" sz="2800" dirty="0" smtClean="0">
                <a:solidFill>
                  <a:srgbClr val="D9FFFF"/>
                </a:solidFill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9510" y="3573017"/>
            <a:ext cx="10273141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400" dirty="0">
                <a:solidFill>
                  <a:prstClr val="black"/>
                </a:solidFill>
              </a:rPr>
              <a:t>A flow object is an object in the organization that flows through a business process. It is the object on which business process activities are being carried out. Typically, </a:t>
            </a:r>
            <a:r>
              <a:rPr lang="en-US" sz="2400" dirty="0">
                <a:solidFill>
                  <a:srgbClr val="FF0000"/>
                </a:solidFill>
              </a:rPr>
              <a:t>each business process has a single flow object,</a:t>
            </a:r>
            <a:r>
              <a:rPr lang="en-US" sz="2400" dirty="0">
                <a:solidFill>
                  <a:prstClr val="black"/>
                </a:solidFill>
              </a:rPr>
              <a:t> such that flow objects can be used to identify business processes. Consequently, if multiple flow objects can be identified in a business process, this is a strong indication that the process should be split up.  </a:t>
            </a:r>
            <a:endParaRPr lang="fa-IR" sz="2400" dirty="0">
              <a:solidFill>
                <a:prstClr val="black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3142748">
            <a:off x="5125655" y="1925211"/>
            <a:ext cx="1834100" cy="15860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err="1" smtClean="0"/>
              <a:t>تعريف</a:t>
            </a:r>
            <a:r>
              <a:rPr lang="fa-IR" dirty="0" smtClean="0"/>
              <a:t> </a:t>
            </a:r>
            <a:r>
              <a:rPr lang="en-US" dirty="0" smtClean="0"/>
              <a:t>flow object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7466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23" y="-57443"/>
            <a:ext cx="9980682" cy="1096962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Guideline 1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fa-IR" b="1" dirty="0" smtClean="0"/>
              <a:t>مثال: دو جريان شي در فرايند اعطای وام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447800"/>
            <a:ext cx="9997440" cy="3277344"/>
          </a:xfrm>
          <a:solidFill>
            <a:schemeClr val="tx2"/>
          </a:solidFill>
        </p:spPr>
        <p:txBody>
          <a:bodyPr>
            <a:noAutofit/>
          </a:bodyPr>
          <a:lstStyle/>
          <a:p>
            <a:pPr marL="539496" indent="-457200" algn="l" rtl="0">
              <a:buClr>
                <a:srgbClr val="FFFF00"/>
              </a:buClr>
              <a:buSzPct val="128000"/>
              <a:buFont typeface="+mj-lt"/>
              <a:buAutoNum type="arabicPeriod"/>
            </a:pPr>
            <a:r>
              <a:rPr lang="en-US" sz="2000" dirty="0" smtClean="0">
                <a:solidFill>
                  <a:schemeClr val="bg2"/>
                </a:solidFill>
              </a:rPr>
              <a:t>One flow </a:t>
            </a:r>
            <a:r>
              <a:rPr lang="en-US" sz="2000" dirty="0">
                <a:solidFill>
                  <a:schemeClr val="bg2"/>
                </a:solidFill>
              </a:rPr>
              <a:t>object for the mortgage brokering process is a mortgage application on </a:t>
            </a:r>
            <a:r>
              <a:rPr lang="en-US" sz="2000" dirty="0" smtClean="0">
                <a:solidFill>
                  <a:schemeClr val="bg2"/>
                </a:solidFill>
              </a:rPr>
              <a:t>which activities </a:t>
            </a:r>
            <a:r>
              <a:rPr lang="en-US" sz="2000" dirty="0">
                <a:solidFill>
                  <a:schemeClr val="bg2"/>
                </a:solidFill>
              </a:rPr>
              <a:t>are carried out during a mortgage application by a client. These </a:t>
            </a:r>
            <a:r>
              <a:rPr lang="en-US" sz="2000" dirty="0" smtClean="0">
                <a:solidFill>
                  <a:schemeClr val="bg2"/>
                </a:solidFill>
              </a:rPr>
              <a:t>activities  include </a:t>
            </a:r>
            <a:r>
              <a:rPr lang="en-US" sz="2000" dirty="0">
                <a:solidFill>
                  <a:schemeClr val="bg2"/>
                </a:solidFill>
              </a:rPr>
              <a:t>a risk assessment and paying out the mortgage to the client. </a:t>
            </a:r>
            <a:endParaRPr lang="en-US" sz="2000" dirty="0" smtClean="0">
              <a:solidFill>
                <a:schemeClr val="bg2"/>
              </a:solidFill>
            </a:endParaRPr>
          </a:p>
          <a:p>
            <a:pPr marL="539496" indent="-457200" algn="l" rtl="0">
              <a:buClr>
                <a:srgbClr val="FFFF00"/>
              </a:buClr>
              <a:buSzPct val="128000"/>
              <a:buFont typeface="+mj-lt"/>
              <a:buAutoNum type="arabicPeriod"/>
            </a:pPr>
            <a:r>
              <a:rPr lang="en-US" sz="2000" dirty="0" smtClean="0">
                <a:solidFill>
                  <a:schemeClr val="bg2"/>
                </a:solidFill>
              </a:rPr>
              <a:t>Another flow object </a:t>
            </a:r>
            <a:r>
              <a:rPr lang="en-US" sz="2000" dirty="0">
                <a:solidFill>
                  <a:schemeClr val="bg2"/>
                </a:solidFill>
              </a:rPr>
              <a:t>in the mortgage brokering process is a mortgage product on which </a:t>
            </a:r>
            <a:r>
              <a:rPr lang="en-US" sz="2000" dirty="0" smtClean="0">
                <a:solidFill>
                  <a:schemeClr val="bg2"/>
                </a:solidFill>
              </a:rPr>
              <a:t>activities are </a:t>
            </a:r>
            <a:r>
              <a:rPr lang="en-US" sz="2000" dirty="0">
                <a:solidFill>
                  <a:schemeClr val="bg2"/>
                </a:solidFill>
              </a:rPr>
              <a:t>carried out periodically to assess the risk of the product as a whole and to </a:t>
            </a:r>
            <a:r>
              <a:rPr lang="en-US" sz="2000" dirty="0" smtClean="0">
                <a:solidFill>
                  <a:schemeClr val="bg2"/>
                </a:solidFill>
              </a:rPr>
              <a:t>evaluate and </a:t>
            </a:r>
            <a:r>
              <a:rPr lang="en-US" sz="2000" dirty="0">
                <a:solidFill>
                  <a:schemeClr val="bg2"/>
                </a:solidFill>
              </a:rPr>
              <a:t>develop the product. </a:t>
            </a:r>
            <a:endParaRPr lang="en-US" sz="2000" dirty="0" smtClean="0">
              <a:solidFill>
                <a:schemeClr val="bg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5520" y="4941169"/>
            <a:ext cx="10591800" cy="1246495"/>
          </a:xfrm>
          <a:prstGeom prst="rect">
            <a:avLst/>
          </a:prstGeom>
          <a:solidFill>
            <a:srgbClr val="FFD7AF"/>
          </a:solidFill>
        </p:spPr>
        <p:txBody>
          <a:bodyPr wrap="square">
            <a:spAutoFit/>
          </a:bodyPr>
          <a:lstStyle/>
          <a:p>
            <a:pPr marL="365760" lvl="0"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>
                <a:solidFill>
                  <a:schemeClr val="tx2"/>
                </a:solidFill>
              </a:rPr>
              <a:t>Consequently, we can split up the mortgage brokering process into two processes, one that has a </a:t>
            </a:r>
            <a:r>
              <a:rPr lang="en-US" dirty="0">
                <a:solidFill>
                  <a:srgbClr val="FF0000"/>
                </a:solidFill>
              </a:rPr>
              <a:t>mortgage application </a:t>
            </a:r>
            <a:r>
              <a:rPr lang="en-US" dirty="0">
                <a:solidFill>
                  <a:schemeClr val="tx2"/>
                </a:solidFill>
              </a:rPr>
              <a:t>as a flow object and one that has a </a:t>
            </a:r>
            <a:r>
              <a:rPr lang="en-US" dirty="0">
                <a:solidFill>
                  <a:srgbClr val="FF0000"/>
                </a:solidFill>
              </a:rPr>
              <a:t>mortgage product </a:t>
            </a:r>
            <a:r>
              <a:rPr lang="en-US" dirty="0">
                <a:solidFill>
                  <a:schemeClr val="tx2"/>
                </a:solidFill>
              </a:rPr>
              <a:t>as a flow object. We call the former the mortgage</a:t>
            </a:r>
            <a:endParaRPr lang="fa-I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7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656" y="116632"/>
            <a:ext cx="9997440" cy="938361"/>
          </a:xfrm>
        </p:spPr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مثال </a:t>
            </a:r>
            <a:r>
              <a:rPr lang="fa-IR" dirty="0" err="1" smtClean="0">
                <a:cs typeface="B Titr" panose="00000700000000000000" pitchFamily="2" charset="-78"/>
              </a:rPr>
              <a:t>براي</a:t>
            </a:r>
            <a:r>
              <a:rPr lang="fa-IR" dirty="0" smtClean="0">
                <a:cs typeface="B Titr" panose="00000700000000000000" pitchFamily="2" charset="-78"/>
              </a:rPr>
              <a:t> </a:t>
            </a:r>
            <a:r>
              <a:rPr lang="fa-IR" dirty="0" err="1" smtClean="0">
                <a:cs typeface="B Titr" panose="00000700000000000000" pitchFamily="2" charset="-78"/>
              </a:rPr>
              <a:t>راهنماي</a:t>
            </a:r>
            <a:r>
              <a:rPr lang="fa-IR" dirty="0" smtClean="0">
                <a:cs typeface="B Titr" panose="00000700000000000000" pitchFamily="2" charset="-78"/>
              </a:rPr>
              <a:t> شماره 1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52" y="1089249"/>
            <a:ext cx="11233248" cy="574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83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328" y="-29466"/>
            <a:ext cx="2690272" cy="1096962"/>
          </a:xfrm>
        </p:spPr>
        <p:txBody>
          <a:bodyPr/>
          <a:lstStyle/>
          <a:p>
            <a:pPr algn="ctr"/>
            <a:r>
              <a:rPr lang="en-US" b="1" dirty="0"/>
              <a:t>Guideline 2</a:t>
            </a: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1116277" y="2475846"/>
            <a:ext cx="10220623" cy="163121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3600" dirty="0" smtClean="0">
                <a:solidFill>
                  <a:schemeClr val="bg2"/>
                </a:solidFill>
              </a:rPr>
              <a:t>. </a:t>
            </a:r>
            <a:r>
              <a:rPr lang="en-US" sz="3600" dirty="0">
                <a:solidFill>
                  <a:schemeClr val="bg2"/>
                </a:solidFill>
              </a:rPr>
              <a:t>This is due to the fact that in a business process a single flow object is sometimes used, while at other times multiple flow objects of the same type are used. </a:t>
            </a:r>
          </a:p>
        </p:txBody>
      </p:sp>
      <p:sp>
        <p:nvSpPr>
          <p:cNvPr id="3" name="Rectangle 2"/>
          <p:cNvSpPr/>
          <p:nvPr/>
        </p:nvSpPr>
        <p:spPr>
          <a:xfrm>
            <a:off x="4400452" y="0"/>
            <a:ext cx="6096000" cy="1200329"/>
          </a:xfrm>
          <a:prstGeom prst="rect">
            <a:avLst/>
          </a:prstGeom>
          <a:solidFill>
            <a:srgbClr val="002060"/>
          </a:solidFill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If the flow object of a process changes multiplicity, the process can be split up vertically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734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07" y="188640"/>
            <a:ext cx="9997440" cy="1143000"/>
          </a:xfrm>
        </p:spPr>
        <p:txBody>
          <a:bodyPr/>
          <a:lstStyle/>
          <a:p>
            <a:pPr algn="ctr"/>
            <a:r>
              <a:rPr lang="en-US" b="1" dirty="0" smtClean="0"/>
              <a:t> Guideline 2 </a:t>
            </a:r>
            <a:r>
              <a:rPr lang="fa-IR" b="1" dirty="0" err="1" smtClean="0"/>
              <a:t>مثال</a:t>
            </a:r>
            <a:endParaRPr lang="fa-IR" dirty="0" err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917" y="1516614"/>
            <a:ext cx="10202429" cy="3672408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l" rtl="0"/>
            <a:r>
              <a:rPr lang="en-US" sz="3200" dirty="0" smtClean="0">
                <a:solidFill>
                  <a:srgbClr val="D9FFFF"/>
                </a:solidFill>
              </a:rPr>
              <a:t>at </a:t>
            </a:r>
            <a:r>
              <a:rPr lang="en-US" sz="3200" dirty="0">
                <a:solidFill>
                  <a:srgbClr val="D9FFFF"/>
                </a:solidFill>
              </a:rPr>
              <a:t>Fig. 2.5, </a:t>
            </a:r>
            <a:r>
              <a:rPr lang="en-US" sz="3200" dirty="0" smtClean="0">
                <a:solidFill>
                  <a:srgbClr val="D9FFFF"/>
                </a:solidFill>
              </a:rPr>
              <a:t>  </a:t>
            </a:r>
            <a:r>
              <a:rPr lang="en-US" sz="3200" dirty="0">
                <a:solidFill>
                  <a:srgbClr val="D9FFFF"/>
                </a:solidFill>
              </a:rPr>
              <a:t>the mortgage application process is performed </a:t>
            </a:r>
            <a:r>
              <a:rPr lang="en-US" sz="3200" dirty="0" smtClean="0">
                <a:solidFill>
                  <a:srgbClr val="D9FFFF"/>
                </a:solidFill>
              </a:rPr>
              <a:t>for a </a:t>
            </a:r>
            <a:r>
              <a:rPr lang="en-US" sz="3200" dirty="0">
                <a:solidFill>
                  <a:srgbClr val="D9FFFF"/>
                </a:solidFill>
              </a:rPr>
              <a:t>single mortgage application. </a:t>
            </a:r>
            <a:endParaRPr lang="en-US" sz="3200" dirty="0" smtClean="0">
              <a:solidFill>
                <a:srgbClr val="D9FFFF"/>
              </a:solidFill>
            </a:endParaRPr>
          </a:p>
          <a:p>
            <a:pPr algn="l" rtl="0"/>
            <a:r>
              <a:rPr lang="en-US" sz="3200" dirty="0" smtClean="0">
                <a:solidFill>
                  <a:srgbClr val="D9FFFF"/>
                </a:solidFill>
              </a:rPr>
              <a:t>  </a:t>
            </a:r>
          </a:p>
          <a:p>
            <a:pPr algn="r"/>
            <a:r>
              <a:rPr lang="en-US" sz="3200" dirty="0" smtClean="0">
                <a:solidFill>
                  <a:srgbClr val="D9FFFF"/>
                </a:solidFill>
              </a:rPr>
              <a:t> </a:t>
            </a:r>
            <a:r>
              <a:rPr lang="fa-IR" sz="3200" dirty="0" smtClean="0">
                <a:solidFill>
                  <a:srgbClr val="D9FFFF"/>
                </a:solidFill>
              </a:rPr>
              <a:t>چون جمع آمری پرداخت اقساط  به صورت دسته ای  در هر ماه انجام می شود . بر اساس راهنمای 2 جمع آوری اقساط ماهیانه می تواند فرایندی جدا باشد</a:t>
            </a:r>
            <a:endParaRPr lang="fa-IR" sz="32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54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382" y="262085"/>
            <a:ext cx="2308169" cy="715305"/>
          </a:xfrm>
        </p:spPr>
        <p:txBody>
          <a:bodyPr/>
          <a:lstStyle/>
          <a:p>
            <a:r>
              <a:rPr lang="en-US" b="1" dirty="0"/>
              <a:t>Guideline 3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531" y="3730336"/>
            <a:ext cx="10080768" cy="1210832"/>
          </a:xfrm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82296" indent="0" algn="l" rtl="0">
              <a:buNone/>
            </a:pPr>
            <a:r>
              <a:rPr lang="en-US" sz="1600" dirty="0" smtClean="0"/>
              <a:t> Negotiate about the selection of mortgage products, ultimately leading to a contract being signed by both parties. Only during the execution state the mortgage is paid out to the customer and the monthly payments will be collected.  </a:t>
            </a:r>
            <a:endParaRPr lang="fa-IR" sz="1600" dirty="0"/>
          </a:p>
        </p:txBody>
      </p:sp>
      <p:sp>
        <p:nvSpPr>
          <p:cNvPr id="4" name="Rectangle 3"/>
          <p:cNvSpPr/>
          <p:nvPr/>
        </p:nvSpPr>
        <p:spPr>
          <a:xfrm>
            <a:off x="3924886" y="119269"/>
            <a:ext cx="5873262" cy="95410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D9FFFF"/>
                </a:solidFill>
              </a:rPr>
              <a:t>If a process changes transactional state, it can be split up vertically. </a:t>
            </a:r>
            <a:endParaRPr lang="fa-IR" sz="4000" dirty="0">
              <a:solidFill>
                <a:srgbClr val="D9FFFF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rot="937133">
            <a:off x="1912736" y="1635249"/>
            <a:ext cx="3342797" cy="893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تغییرحالت </a:t>
            </a:r>
            <a:r>
              <a:rPr lang="en-US" dirty="0" smtClean="0"/>
              <a:t> (State</a:t>
            </a:r>
            <a:r>
              <a:rPr lang="en-US" dirty="0"/>
              <a:t>)</a:t>
            </a:r>
            <a:r>
              <a:rPr lang="fa-IR" dirty="0" smtClean="0"/>
              <a:t>  </a:t>
            </a:r>
            <a:endParaRPr lang="fa-IR" dirty="0"/>
          </a:p>
        </p:txBody>
      </p:sp>
      <p:sp>
        <p:nvSpPr>
          <p:cNvPr id="6" name="Rectangle 5"/>
          <p:cNvSpPr/>
          <p:nvPr/>
        </p:nvSpPr>
        <p:spPr>
          <a:xfrm rot="967252">
            <a:off x="1526239" y="2585550"/>
            <a:ext cx="39334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100" dirty="0">
                <a:solidFill>
                  <a:prstClr val="black"/>
                </a:solidFill>
              </a:rPr>
              <a:t>According to the action-workflow theory, a business process goes through a number of transactional states. </a:t>
            </a:r>
            <a:endParaRPr lang="fa-IR" sz="16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27916" y="1717824"/>
            <a:ext cx="6720747" cy="186204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1600" dirty="0">
                <a:solidFill>
                  <a:prstClr val="black"/>
                </a:solidFill>
              </a:rPr>
              <a:t>initiation state : </a:t>
            </a:r>
            <a:r>
              <a:rPr lang="en-US" sz="1050" dirty="0">
                <a:solidFill>
                  <a:prstClr val="black"/>
                </a:solidFill>
              </a:rPr>
              <a:t>contact between a customer and a provider is initiated</a:t>
            </a:r>
            <a:endParaRPr lang="en-US" sz="1200" dirty="0">
              <a:solidFill>
                <a:prstClr val="black"/>
              </a:solidFill>
            </a:endParaRPr>
          </a:p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1600" dirty="0">
                <a:solidFill>
                  <a:prstClr val="black"/>
                </a:solidFill>
              </a:rPr>
              <a:t>Negotiation State:  </a:t>
            </a:r>
            <a:r>
              <a:rPr lang="en-US" sz="1000" dirty="0">
                <a:solidFill>
                  <a:prstClr val="black"/>
                </a:solidFill>
              </a:rPr>
              <a:t>negotiate about the terms of service or delivery of a product</a:t>
            </a:r>
          </a:p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1600" dirty="0">
                <a:solidFill>
                  <a:prstClr val="black"/>
                </a:solidFill>
              </a:rPr>
              <a:t>execution state</a:t>
            </a:r>
            <a:r>
              <a:rPr lang="en-US" sz="1200" dirty="0">
                <a:solidFill>
                  <a:prstClr val="black"/>
                </a:solidFill>
              </a:rPr>
              <a:t>: </a:t>
            </a:r>
            <a:r>
              <a:rPr lang="en-US" sz="1050" dirty="0">
                <a:solidFill>
                  <a:prstClr val="black"/>
                </a:solidFill>
              </a:rPr>
              <a:t>provider delivers the product or service to the customer </a:t>
            </a:r>
            <a:endParaRPr lang="en-US" sz="1600" dirty="0">
              <a:solidFill>
                <a:prstClr val="black"/>
              </a:solidFill>
            </a:endParaRPr>
          </a:p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1600" dirty="0">
                <a:solidFill>
                  <a:prstClr val="black"/>
                </a:solidFill>
              </a:rPr>
              <a:t>acceptance state. </a:t>
            </a:r>
            <a:r>
              <a:rPr lang="en-US" sz="1050" dirty="0" smtClean="0">
                <a:solidFill>
                  <a:prstClr val="black"/>
                </a:solidFill>
              </a:rPr>
              <a:t>Negotiate </a:t>
            </a:r>
            <a:r>
              <a:rPr lang="en-US" sz="1050" dirty="0">
                <a:solidFill>
                  <a:prstClr val="black"/>
                </a:solidFill>
              </a:rPr>
              <a:t>about acceptance and </a:t>
            </a:r>
            <a:r>
              <a:rPr lang="en-US" sz="1050" dirty="0" smtClean="0">
                <a:solidFill>
                  <a:prstClr val="black"/>
                </a:solidFill>
              </a:rPr>
              <a:t>payment </a:t>
            </a:r>
            <a:r>
              <a:rPr lang="en-US" sz="1050" dirty="0">
                <a:solidFill>
                  <a:prstClr val="black"/>
                </a:solidFill>
              </a:rPr>
              <a:t>of delivery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 rot="5400000">
            <a:off x="7749649" y="4151615"/>
            <a:ext cx="1084990" cy="26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 بر اساس راهنمای 3 </a:t>
            </a:r>
            <a:endParaRPr lang="fa-IR" dirty="0"/>
          </a:p>
        </p:txBody>
      </p:sp>
      <p:sp>
        <p:nvSpPr>
          <p:cNvPr id="9" name="Rectangle 8"/>
          <p:cNvSpPr/>
          <p:nvPr/>
        </p:nvSpPr>
        <p:spPr>
          <a:xfrm>
            <a:off x="1751134" y="5877272"/>
            <a:ext cx="969824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000" dirty="0" smtClean="0">
                <a:solidFill>
                  <a:prstClr val="black"/>
                </a:solidFill>
              </a:rPr>
              <a:t>Split </a:t>
            </a:r>
            <a:r>
              <a:rPr lang="en-US" sz="2000" dirty="0">
                <a:solidFill>
                  <a:prstClr val="black"/>
                </a:solidFill>
              </a:rPr>
              <a:t>up the process into a </a:t>
            </a:r>
            <a:r>
              <a:rPr lang="en-US" sz="2000" dirty="0" smtClean="0">
                <a:solidFill>
                  <a:srgbClr val="FF0000"/>
                </a:solidFill>
              </a:rPr>
              <a:t>Mortgage </a:t>
            </a:r>
            <a:r>
              <a:rPr lang="en-US" sz="2000" dirty="0">
                <a:solidFill>
                  <a:srgbClr val="FF0000"/>
                </a:solidFill>
              </a:rPr>
              <a:t>application process </a:t>
            </a:r>
            <a:r>
              <a:rPr lang="en-US" sz="2000" dirty="0">
                <a:solidFill>
                  <a:prstClr val="black"/>
                </a:solidFill>
              </a:rPr>
              <a:t>and a </a:t>
            </a:r>
            <a:r>
              <a:rPr lang="en-US" sz="2000" dirty="0">
                <a:solidFill>
                  <a:srgbClr val="FF0000"/>
                </a:solidFill>
              </a:rPr>
              <a:t>Mortgage </a:t>
            </a:r>
            <a:r>
              <a:rPr lang="en-US" sz="2000" dirty="0" smtClean="0">
                <a:solidFill>
                  <a:srgbClr val="FF0000"/>
                </a:solidFill>
              </a:rPr>
              <a:t>payment </a:t>
            </a:r>
            <a:r>
              <a:rPr lang="en-US" sz="2000" dirty="0">
                <a:solidFill>
                  <a:srgbClr val="FF0000"/>
                </a:solidFill>
              </a:rPr>
              <a:t>process</a:t>
            </a:r>
            <a:r>
              <a:rPr lang="en-US" sz="2000" dirty="0">
                <a:solidFill>
                  <a:prstClr val="black"/>
                </a:solidFill>
              </a:rPr>
              <a:t>.</a:t>
            </a:r>
            <a:endParaRPr lang="fa-IR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37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488" y="7707"/>
            <a:ext cx="9997440" cy="778098"/>
          </a:xfrm>
        </p:spPr>
        <p:txBody>
          <a:bodyPr/>
          <a:lstStyle/>
          <a:p>
            <a:r>
              <a:rPr lang="en-US" b="1" dirty="0" smtClean="0"/>
              <a:t>Guideline </a:t>
            </a:r>
            <a:r>
              <a:rPr lang="en-US" b="1" dirty="0"/>
              <a:t>4: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7808" y="1595701"/>
            <a:ext cx="7158960" cy="144016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82296" indent="0" algn="l" rtl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its parts are </a:t>
            </a:r>
            <a:r>
              <a:rPr lang="en-US" sz="1600" dirty="0" smtClean="0"/>
              <a:t>performed at </a:t>
            </a:r>
            <a:r>
              <a:rPr lang="en-US" sz="1600" dirty="0"/>
              <a:t>different time </a:t>
            </a:r>
            <a:r>
              <a:rPr lang="en-US" sz="1600" dirty="0" smtClean="0"/>
              <a:t>intervals  : </a:t>
            </a:r>
          </a:p>
          <a:p>
            <a:pPr algn="l" rtl="0"/>
            <a:r>
              <a:rPr lang="en-US" sz="1600" dirty="0" smtClean="0"/>
              <a:t>once </a:t>
            </a:r>
            <a:r>
              <a:rPr lang="en-US" sz="1600" dirty="0"/>
              <a:t>per customer request, </a:t>
            </a:r>
            <a:endParaRPr lang="en-US" sz="1600" dirty="0" smtClean="0"/>
          </a:p>
          <a:p>
            <a:pPr algn="l" rtl="0"/>
            <a:r>
              <a:rPr lang="en-US" sz="1600" dirty="0" smtClean="0"/>
              <a:t>once </a:t>
            </a:r>
            <a:r>
              <a:rPr lang="en-US" sz="1600" dirty="0"/>
              <a:t>per day, once per month and once per year</a:t>
            </a:r>
            <a:r>
              <a:rPr lang="en-US" sz="1600" dirty="0" smtClean="0"/>
              <a:t>.   , . </a:t>
            </a:r>
            <a:endParaRPr lang="fa-IR" sz="1600" dirty="0"/>
          </a:p>
        </p:txBody>
      </p:sp>
      <p:sp>
        <p:nvSpPr>
          <p:cNvPr id="4" name="Rectangle 3"/>
          <p:cNvSpPr/>
          <p:nvPr/>
        </p:nvSpPr>
        <p:spPr>
          <a:xfrm>
            <a:off x="4494627" y="247729"/>
            <a:ext cx="6084134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D9FFFF"/>
                </a:solidFill>
              </a:rPr>
              <a:t>If a process contains a logical separation in time, it can be split up vertically</a:t>
            </a:r>
            <a:endParaRPr lang="fa-IR" sz="2800" dirty="0">
              <a:solidFill>
                <a:srgbClr val="D9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9509" y="3238815"/>
            <a:ext cx="4032449" cy="240065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000" dirty="0">
                <a:solidFill>
                  <a:prstClr val="black"/>
                </a:solidFill>
              </a:rPr>
              <a:t>Mortgage selection, offering, and contracting are performed once per mortgage application, while payment and collection for mortgages is performed once per month. </a:t>
            </a:r>
          </a:p>
        </p:txBody>
      </p:sp>
      <p:sp>
        <p:nvSpPr>
          <p:cNvPr id="6" name="Rectangle 5"/>
          <p:cNvSpPr/>
          <p:nvPr/>
        </p:nvSpPr>
        <p:spPr>
          <a:xfrm>
            <a:off x="8408371" y="3645024"/>
            <a:ext cx="3360373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split </a:t>
            </a:r>
            <a:r>
              <a:rPr lang="en-US" sz="2400" dirty="0">
                <a:solidFill>
                  <a:prstClr val="black"/>
                </a:solidFill>
              </a:rPr>
              <a:t>up mortgage </a:t>
            </a:r>
            <a:r>
              <a:rPr lang="en-US" sz="2400" dirty="0">
                <a:solidFill>
                  <a:srgbClr val="00B050"/>
                </a:solidFill>
              </a:rPr>
              <a:t>selection, offering, and contracting </a:t>
            </a:r>
            <a:r>
              <a:rPr lang="en-US" sz="2400" dirty="0">
                <a:solidFill>
                  <a:prstClr val="black"/>
                </a:solidFill>
              </a:rPr>
              <a:t>from </a:t>
            </a:r>
            <a:r>
              <a:rPr lang="en-US" sz="2400" dirty="0">
                <a:solidFill>
                  <a:srgbClr val="FF0000"/>
                </a:solidFill>
              </a:rPr>
              <a:t>mortgage payment collection</a:t>
            </a:r>
            <a:endParaRPr lang="fa-IR" sz="2800" dirty="0">
              <a:solidFill>
                <a:srgbClr val="FF00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999989" y="3775798"/>
            <a:ext cx="1824203" cy="1048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>
                <a:cs typeface="B Titr" pitchFamily="2" charset="-78"/>
              </a:rPr>
              <a:t> بر اساس راهنمای 4 </a:t>
            </a:r>
            <a:endParaRPr lang="fa-IR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803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Guideline </a:t>
            </a:r>
            <a:r>
              <a:rPr lang="en-US" b="1" dirty="0"/>
              <a:t>4:</a:t>
            </a:r>
            <a:endParaRPr lang="fa-IR" dirty="0"/>
          </a:p>
        </p:txBody>
      </p:sp>
      <p:sp>
        <p:nvSpPr>
          <p:cNvPr id="7" name="Rectangle 6"/>
          <p:cNvSpPr/>
          <p:nvPr/>
        </p:nvSpPr>
        <p:spPr>
          <a:xfrm>
            <a:off x="1967541" y="1772816"/>
            <a:ext cx="9601067" cy="36317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800" dirty="0">
                <a:solidFill>
                  <a:prstClr val="black"/>
                </a:solidFill>
              </a:rPr>
              <a:t>Note that the passing of time in itself is not a reason for splitting up a process, because within each single process, time passes.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82296" lvl="0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800" dirty="0" smtClean="0">
                <a:solidFill>
                  <a:prstClr val="black"/>
                </a:solidFill>
              </a:rPr>
              <a:t>For </a:t>
            </a:r>
            <a:r>
              <a:rPr lang="en-US" sz="2800" dirty="0">
                <a:solidFill>
                  <a:prstClr val="black"/>
                </a:solidFill>
              </a:rPr>
              <a:t>example, between the activity of entering mortgage details into a computer system and approval of the mortgage, time passes, but the unit of time remains the same: both activities happen once per mortgage application. Therefore, we would not split up  the process between these activities.  </a:t>
            </a:r>
            <a:endParaRPr lang="fa-IR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45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791" y="88099"/>
            <a:ext cx="4124645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Guideline </a:t>
            </a:r>
            <a:r>
              <a:rPr lang="en-US" b="1" dirty="0" smtClean="0">
                <a:solidFill>
                  <a:schemeClr val="tx2"/>
                </a:solidFill>
              </a:rPr>
              <a:t>4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sz="2800" dirty="0" smtClean="0">
                <a:solidFill>
                  <a:schemeClr val="tx2"/>
                </a:solidFill>
              </a:rPr>
              <a:t>Another </a:t>
            </a:r>
            <a:r>
              <a:rPr lang="en-US" sz="2800" dirty="0">
                <a:solidFill>
                  <a:schemeClr val="tx2"/>
                </a:solidFill>
              </a:rPr>
              <a:t>way of looking at</a:t>
            </a:r>
            <a:endParaRPr lang="fa-IR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037" y="2877020"/>
            <a:ext cx="10561173" cy="2952328"/>
          </a:xfrm>
        </p:spPr>
        <p:txBody>
          <a:bodyPr>
            <a:noAutofit/>
          </a:bodyPr>
          <a:lstStyle/>
          <a:p>
            <a:pPr algn="l" rtl="0"/>
            <a:r>
              <a:rPr lang="en-US" sz="2000" dirty="0" smtClean="0"/>
              <a:t>The </a:t>
            </a:r>
            <a:r>
              <a:rPr lang="en-US" sz="2000" dirty="0"/>
              <a:t>approval of a mortgage can be performed directly </a:t>
            </a:r>
            <a:r>
              <a:rPr lang="en-US" sz="2000" dirty="0" smtClean="0"/>
              <a:t>after the </a:t>
            </a:r>
            <a:r>
              <a:rPr lang="en-US" sz="2000" dirty="0"/>
              <a:t>mortgage details are entered, without having to wait for a trigger. </a:t>
            </a:r>
            <a:endParaRPr lang="en-US" sz="2000" dirty="0" smtClean="0"/>
          </a:p>
          <a:p>
            <a:pPr algn="l" rtl="0"/>
            <a:r>
              <a:rPr lang="en-US" sz="2000" dirty="0" smtClean="0"/>
              <a:t>However</a:t>
            </a:r>
            <a:r>
              <a:rPr lang="en-US" sz="2000" dirty="0"/>
              <a:t>, </a:t>
            </a:r>
            <a:r>
              <a:rPr lang="en-US" sz="2000" dirty="0" smtClean="0"/>
              <a:t>after having </a:t>
            </a:r>
            <a:r>
              <a:rPr lang="en-US" sz="2000" dirty="0"/>
              <a:t>processed the mortgage application, the process must wait for the </a:t>
            </a:r>
            <a:r>
              <a:rPr lang="en-US" sz="2000" dirty="0" smtClean="0"/>
              <a:t>payment collection </a:t>
            </a:r>
            <a:r>
              <a:rPr lang="en-US" sz="2000" dirty="0"/>
              <a:t>date trigger to continue with payment collection. </a:t>
            </a:r>
            <a:endParaRPr lang="en-US" sz="2000" dirty="0" smtClean="0"/>
          </a:p>
          <a:p>
            <a:pPr algn="l" rtl="0"/>
            <a:r>
              <a:rPr lang="en-US" sz="2000" dirty="0" smtClean="0"/>
              <a:t>Therefore</a:t>
            </a:r>
            <a:r>
              <a:rPr lang="en-US" sz="2000" dirty="0"/>
              <a:t>, we </a:t>
            </a:r>
            <a:r>
              <a:rPr lang="en-US" sz="2000" dirty="0" smtClean="0"/>
              <a:t>would split </a:t>
            </a:r>
            <a:r>
              <a:rPr lang="en-US" sz="2000" dirty="0"/>
              <a:t>up the process between these functions by the same logic of Guideline 4.</a:t>
            </a:r>
            <a:endParaRPr lang="fa-IR" sz="2000" dirty="0"/>
          </a:p>
        </p:txBody>
      </p:sp>
      <p:sp>
        <p:nvSpPr>
          <p:cNvPr id="4" name="Rectangle 3"/>
          <p:cNvSpPr/>
          <p:nvPr/>
        </p:nvSpPr>
        <p:spPr>
          <a:xfrm>
            <a:off x="5458265" y="0"/>
            <a:ext cx="5281552" cy="120032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D9FFFF"/>
                </a:solidFill>
              </a:rPr>
              <a:t> The </a:t>
            </a:r>
            <a:r>
              <a:rPr lang="en-US" sz="2400" dirty="0">
                <a:solidFill>
                  <a:srgbClr val="D9FFFF"/>
                </a:solidFill>
              </a:rPr>
              <a:t>process can be split up, if it must wait for a time trigger or a trigger by a new flow object</a:t>
            </a:r>
            <a:endParaRPr lang="fa-IR" sz="2800" dirty="0">
              <a:solidFill>
                <a:srgbClr val="D9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5458" y="1611710"/>
            <a:ext cx="126028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 </a:t>
            </a:r>
            <a:r>
              <a:rPr lang="fa-IR" sz="4400" dirty="0" smtClean="0">
                <a:solidFill>
                  <a:schemeClr val="tx2"/>
                </a:solidFill>
              </a:rPr>
              <a:t>مثال</a:t>
            </a:r>
            <a:endParaRPr lang="fa-IR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82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527" y="328721"/>
            <a:ext cx="2182073" cy="749121"/>
          </a:xfrm>
        </p:spPr>
        <p:txBody>
          <a:bodyPr/>
          <a:lstStyle/>
          <a:p>
            <a:pPr algn="ctr"/>
            <a:r>
              <a:rPr lang="en-US" b="1" dirty="0"/>
              <a:t>Guideline 5: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527" y="1677356"/>
            <a:ext cx="10019229" cy="2016225"/>
          </a:xfrm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l" rtl="0"/>
            <a:r>
              <a:rPr lang="fa-IR" sz="2000" dirty="0" smtClean="0"/>
              <a:t> </a:t>
            </a:r>
            <a:r>
              <a:rPr lang="en-US" sz="2000" dirty="0" smtClean="0"/>
              <a:t>it </a:t>
            </a:r>
            <a:r>
              <a:rPr lang="en-US" sz="2000" dirty="0"/>
              <a:t>is performed </a:t>
            </a:r>
            <a:r>
              <a:rPr lang="en-US" sz="2000" dirty="0" smtClean="0"/>
              <a:t>at multiple </a:t>
            </a:r>
            <a:r>
              <a:rPr lang="en-US" sz="2000" dirty="0"/>
              <a:t>locations and is performed differently at those locations. </a:t>
            </a:r>
            <a:r>
              <a:rPr lang="fa-IR" sz="2000" dirty="0" smtClean="0"/>
              <a:t>  </a:t>
            </a:r>
          </a:p>
          <a:p>
            <a:pPr algn="l" rtl="0"/>
            <a:r>
              <a:rPr lang="en-US" sz="2000" dirty="0" smtClean="0"/>
              <a:t>in </a:t>
            </a:r>
            <a:r>
              <a:rPr lang="en-US" sz="2000" dirty="0"/>
              <a:t>case a process is performed at different </a:t>
            </a:r>
            <a:r>
              <a:rPr lang="en-US" sz="2000" dirty="0" smtClean="0"/>
              <a:t>locations within </a:t>
            </a:r>
            <a:r>
              <a:rPr lang="en-US" sz="2000" dirty="0"/>
              <a:t>the same country, there is not necessarily a reason to perform it </a:t>
            </a:r>
            <a:r>
              <a:rPr lang="en-US" sz="2000" dirty="0" smtClean="0"/>
              <a:t>differently </a:t>
            </a:r>
            <a:r>
              <a:rPr lang="en-US" sz="2000" dirty="0"/>
              <a:t>at those locations. </a:t>
            </a:r>
            <a:r>
              <a:rPr lang="fa-IR" sz="2000" dirty="0" smtClean="0"/>
              <a:t> </a:t>
            </a:r>
            <a:r>
              <a:rPr lang="en-US" sz="2000" dirty="0" smtClean="0"/>
              <a:t>about </a:t>
            </a:r>
            <a:r>
              <a:rPr lang="en-US" sz="2000" dirty="0"/>
              <a:t>their process flow. </a:t>
            </a:r>
            <a:endParaRPr lang="fa-IR" sz="2000" dirty="0"/>
          </a:p>
        </p:txBody>
      </p:sp>
      <p:sp>
        <p:nvSpPr>
          <p:cNvPr id="4" name="Rectangle 3"/>
          <p:cNvSpPr/>
          <p:nvPr/>
        </p:nvSpPr>
        <p:spPr>
          <a:xfrm>
            <a:off x="3734972" y="123735"/>
            <a:ext cx="7076050" cy="954107"/>
          </a:xfrm>
          <a:prstGeom prst="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D9FFFF"/>
                </a:solidFill>
              </a:rPr>
              <a:t>If a process contains a logical separation in space, it can be split up horizontally.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61125" y="4166487"/>
            <a:ext cx="9848032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fa-IR" sz="2400" dirty="0" smtClean="0"/>
              <a:t> </a:t>
            </a:r>
            <a:r>
              <a:rPr lang="en-US" sz="2400" dirty="0" smtClean="0"/>
              <a:t>Two </a:t>
            </a:r>
            <a:r>
              <a:rPr lang="en-US" sz="2400" dirty="0"/>
              <a:t>different locations in different countries. </a:t>
            </a:r>
            <a:r>
              <a:rPr lang="en-US" sz="2400" dirty="0" smtClean="0"/>
              <a:t>However </a:t>
            </a:r>
            <a:r>
              <a:rPr lang="en-US" sz="2400" dirty="0" smtClean="0">
                <a:solidFill>
                  <a:srgbClr val="FF0000"/>
                </a:solidFill>
              </a:rPr>
              <a:t>mortgage </a:t>
            </a:r>
            <a:r>
              <a:rPr lang="en-US" sz="2400" dirty="0">
                <a:solidFill>
                  <a:srgbClr val="FF0000"/>
                </a:solidFill>
              </a:rPr>
              <a:t>payment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FF0000"/>
                </a:solidFill>
              </a:rPr>
              <a:t>collection</a:t>
            </a:r>
            <a:r>
              <a:rPr lang="en-US" sz="2400" dirty="0"/>
              <a:t> may be the </a:t>
            </a:r>
            <a:r>
              <a:rPr lang="en-US" sz="2400" dirty="0">
                <a:solidFill>
                  <a:srgbClr val="0070C0"/>
                </a:solidFill>
              </a:rPr>
              <a:t>same in Belgium and the Netherlands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/>
              <a:t>However, </a:t>
            </a:r>
            <a:r>
              <a:rPr lang="en-US" sz="2400" dirty="0">
                <a:solidFill>
                  <a:srgbClr val="FF0000"/>
                </a:solidFill>
              </a:rPr>
              <a:t>risk assessment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mortgage brokering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FF0000"/>
                </a:solidFill>
              </a:rPr>
              <a:t>product development</a:t>
            </a:r>
            <a:r>
              <a:rPr lang="en-US" sz="2400" dirty="0"/>
              <a:t> may </a:t>
            </a:r>
            <a:r>
              <a:rPr lang="en-US" sz="2400" dirty="0">
                <a:solidFill>
                  <a:srgbClr val="0070C0"/>
                </a:solidFill>
              </a:rPr>
              <a:t>differ between the Netherlands and Belgium, due to country-specific rules and regulations. </a:t>
            </a:r>
            <a:r>
              <a:rPr lang="en-US" sz="2400" dirty="0" smtClean="0"/>
              <a:t> 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210546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51054" y="0"/>
            <a:ext cx="3547474" cy="1143000"/>
          </a:xfrm>
        </p:spPr>
        <p:txBody>
          <a:bodyPr/>
          <a:lstStyle/>
          <a:p>
            <a:pPr algn="ctr"/>
            <a:r>
              <a:rPr lang="en-US" b="1" dirty="0"/>
              <a:t>Guideline 6: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5716" y="2186746"/>
            <a:ext cx="9997440" cy="3278553"/>
          </a:xfrm>
        </p:spPr>
        <p:txBody>
          <a:bodyPr>
            <a:normAutofit/>
          </a:bodyPr>
          <a:lstStyle/>
          <a:p>
            <a:pPr algn="l" rtl="0"/>
            <a:r>
              <a:rPr lang="en-US" sz="3600" dirty="0" smtClean="0"/>
              <a:t>Like </a:t>
            </a:r>
            <a:r>
              <a:rPr lang="en-US" sz="3600" dirty="0"/>
              <a:t>with the separation in space, it is </a:t>
            </a:r>
            <a:r>
              <a:rPr lang="en-US" sz="3600" dirty="0" smtClean="0"/>
              <a:t>not sufficient </a:t>
            </a:r>
            <a:r>
              <a:rPr lang="en-US" sz="3600" dirty="0"/>
              <a:t>for processes to just be </a:t>
            </a:r>
            <a:r>
              <a:rPr lang="en-US" sz="3600" dirty="0" smtClean="0"/>
              <a:t>separated.</a:t>
            </a:r>
          </a:p>
          <a:p>
            <a:pPr algn="l" rtl="0"/>
            <a:r>
              <a:rPr lang="en-US" sz="3600" dirty="0" smtClean="0"/>
              <a:t> </a:t>
            </a:r>
            <a:r>
              <a:rPr lang="en-US" sz="3600" dirty="0"/>
              <a:t>The separation must be such </a:t>
            </a:r>
            <a:r>
              <a:rPr lang="en-US" sz="3600" dirty="0" smtClean="0"/>
              <a:t>that there </a:t>
            </a:r>
            <a:r>
              <a:rPr lang="en-US" sz="3600" dirty="0"/>
              <a:t>is no choice but to perform the processes differently for the different </a:t>
            </a:r>
            <a:r>
              <a:rPr lang="en-US" sz="3600" dirty="0" smtClean="0"/>
              <a:t>logical units</a:t>
            </a:r>
            <a:endParaRPr lang="fa-IR" sz="3600" dirty="0"/>
          </a:p>
        </p:txBody>
      </p:sp>
      <p:sp>
        <p:nvSpPr>
          <p:cNvPr id="4" name="Rectangle 3"/>
          <p:cNvSpPr/>
          <p:nvPr/>
        </p:nvSpPr>
        <p:spPr>
          <a:xfrm>
            <a:off x="2588456" y="140366"/>
            <a:ext cx="8743070" cy="95410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D9FFFF"/>
                </a:solidFill>
              </a:rPr>
              <a:t>If a process contains a logical </a:t>
            </a:r>
            <a:r>
              <a:rPr lang="en-US" sz="2800" dirty="0" smtClean="0">
                <a:solidFill>
                  <a:srgbClr val="D9FFFF"/>
                </a:solidFill>
              </a:rPr>
              <a:t>separation in </a:t>
            </a:r>
            <a:r>
              <a:rPr lang="en-US" sz="2800" dirty="0">
                <a:solidFill>
                  <a:srgbClr val="D9FFFF"/>
                </a:solidFill>
              </a:rPr>
              <a:t>another relevant dimension, it can be split up horizontally</a:t>
            </a:r>
            <a:r>
              <a:rPr lang="en-US" sz="2800" dirty="0" smtClean="0">
                <a:solidFill>
                  <a:srgbClr val="D9FFFF"/>
                </a:solidFill>
              </a:rPr>
              <a:t> </a:t>
            </a:r>
            <a:endParaRPr lang="en-US" sz="2800" dirty="0">
              <a:solidFill>
                <a:srgbClr val="D9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31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004" y="456068"/>
            <a:ext cx="2393088" cy="596669"/>
          </a:xfrm>
        </p:spPr>
        <p:txBody>
          <a:bodyPr/>
          <a:lstStyle/>
          <a:p>
            <a:pPr algn="ctr"/>
            <a:r>
              <a:rPr lang="en-US" b="1" dirty="0"/>
              <a:t>Guideline 7: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032" y="2380957"/>
            <a:ext cx="8352928" cy="1080120"/>
          </a:xfrm>
        </p:spPr>
        <p:txBody>
          <a:bodyPr>
            <a:noAutofit/>
          </a:bodyPr>
          <a:lstStyle/>
          <a:p>
            <a:pPr marL="82296" indent="0" algn="l" rtl="0">
              <a:buNone/>
            </a:pPr>
            <a:r>
              <a:rPr lang="en-US" sz="4400" dirty="0" smtClean="0"/>
              <a:t>A reference process </a:t>
            </a:r>
            <a:r>
              <a:rPr lang="en-US" sz="4400" dirty="0"/>
              <a:t>architecture is an existing process architecture that is pre-defined </a:t>
            </a:r>
            <a:r>
              <a:rPr lang="en-US" sz="4400" dirty="0" smtClean="0"/>
              <a:t>as a </a:t>
            </a:r>
            <a:r>
              <a:rPr lang="en-US" sz="4400" dirty="0"/>
              <a:t>best-practice solution. </a:t>
            </a:r>
            <a:r>
              <a:rPr lang="en-US" sz="4400" dirty="0" smtClean="0"/>
              <a:t>   </a:t>
            </a:r>
            <a:endParaRPr lang="fa-IR" sz="4400" dirty="0"/>
          </a:p>
        </p:txBody>
      </p:sp>
      <p:sp>
        <p:nvSpPr>
          <p:cNvPr id="4" name="Rectangle 3"/>
          <p:cNvSpPr/>
          <p:nvPr/>
        </p:nvSpPr>
        <p:spPr>
          <a:xfrm>
            <a:off x="3692769" y="59962"/>
            <a:ext cx="7572879" cy="10772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D9FFFF"/>
                </a:solidFill>
              </a:rPr>
              <a:t>If a process is split up in a reference model, it can be split up. </a:t>
            </a:r>
          </a:p>
        </p:txBody>
      </p:sp>
    </p:spTree>
    <p:extLst>
      <p:ext uri="{BB962C8B-B14F-4D97-AF65-F5344CB8AC3E}">
        <p14:creationId xmlns:p14="http://schemas.microsoft.com/office/powerpoint/2010/main" val="163636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963" y="366422"/>
            <a:ext cx="2566416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Guideline 8: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3500" y="3020563"/>
            <a:ext cx="4705401" cy="351265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82296" indent="0" algn="l" rtl="0">
              <a:buNone/>
            </a:pPr>
            <a:r>
              <a:rPr lang="en-US" sz="2800" dirty="0" smtClean="0"/>
              <a:t>Looking </a:t>
            </a:r>
            <a:r>
              <a:rPr lang="en-US" sz="2800" dirty="0"/>
              <a:t>at Fig. 2.6, we see that the Mortgage </a:t>
            </a:r>
            <a:r>
              <a:rPr lang="en-US" sz="2800" dirty="0" smtClean="0"/>
              <a:t>Application Netherlands </a:t>
            </a:r>
            <a:r>
              <a:rPr lang="en-US" sz="2800" dirty="0"/>
              <a:t>process has many more function for composite mortgages than for </a:t>
            </a:r>
            <a:r>
              <a:rPr lang="en-US" sz="2800" dirty="0" smtClean="0"/>
              <a:t>simplex mortgages</a:t>
            </a:r>
            <a:r>
              <a:rPr lang="en-US" sz="2800" dirty="0"/>
              <a:t>. </a:t>
            </a:r>
            <a:r>
              <a:rPr lang="en-US" sz="2800" dirty="0" smtClean="0"/>
              <a:t>  </a:t>
            </a:r>
            <a:endParaRPr lang="fa-IR" sz="2800" dirty="0"/>
          </a:p>
        </p:txBody>
      </p:sp>
      <p:sp>
        <p:nvSpPr>
          <p:cNvPr id="4" name="Rectangle 3"/>
          <p:cNvSpPr/>
          <p:nvPr/>
        </p:nvSpPr>
        <p:spPr>
          <a:xfrm>
            <a:off x="3819379" y="159952"/>
            <a:ext cx="7670175" cy="830997"/>
          </a:xfrm>
          <a:prstGeom prst="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D9FFFF"/>
                </a:solidFill>
              </a:rPr>
              <a:t>If a process covers (many) more functions in one case type than in another, it can be split up horizontally. </a:t>
            </a:r>
          </a:p>
        </p:txBody>
      </p:sp>
      <p:sp>
        <p:nvSpPr>
          <p:cNvPr id="5" name="Rectangle 4"/>
          <p:cNvSpPr/>
          <p:nvPr/>
        </p:nvSpPr>
        <p:spPr>
          <a:xfrm>
            <a:off x="8359189" y="3499617"/>
            <a:ext cx="3552395" cy="25545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 smtClean="0"/>
              <a:t>Split </a:t>
            </a:r>
            <a:r>
              <a:rPr lang="en-US" sz="3200" dirty="0"/>
              <a:t>up this process for composite and simplex application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6519104" y="4149080"/>
            <a:ext cx="1824203" cy="1048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 smtClean="0">
                <a:cs typeface="B Titr" pitchFamily="2" charset="-78"/>
              </a:rPr>
              <a:t> بر اساس راهنمای 8 </a:t>
            </a:r>
            <a:endParaRPr lang="fa-IR" dirty="0">
              <a:cs typeface="B Titr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50499" y="1508826"/>
            <a:ext cx="9352931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it is necessary to look at the current decomposition of processes and check if, within a process, (many) more functions are performed for one case type than for another</a:t>
            </a:r>
          </a:p>
        </p:txBody>
      </p:sp>
    </p:spTree>
    <p:extLst>
      <p:ext uri="{BB962C8B-B14F-4D97-AF65-F5344CB8AC3E}">
        <p14:creationId xmlns:p14="http://schemas.microsoft.com/office/powerpoint/2010/main" val="206926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7568" y="116633"/>
            <a:ext cx="10608501" cy="513949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 Applying </a:t>
            </a:r>
            <a:r>
              <a:rPr lang="en-US" sz="3600" dirty="0">
                <a:solidFill>
                  <a:schemeClr val="tx1"/>
                </a:solidFill>
              </a:rPr>
              <a:t>Guidelines 2 through 7 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fa-IR" sz="3600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346" y="1885950"/>
            <a:ext cx="1007110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3860" y="1446507"/>
            <a:ext cx="88161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Product </a:t>
            </a:r>
            <a:r>
              <a:rPr lang="en-US" dirty="0">
                <a:solidFill>
                  <a:srgbClr val="0070C0"/>
                </a:solidFill>
              </a:rPr>
              <a:t>Development and Assessment Netherlands (PD NL</a:t>
            </a:r>
            <a:r>
              <a:rPr lang="en-US" dirty="0" smtClean="0">
                <a:solidFill>
                  <a:srgbClr val="0070C0"/>
                </a:solidFill>
              </a:rPr>
              <a:t>),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Product </a:t>
            </a:r>
            <a:r>
              <a:rPr lang="en-US" dirty="0">
                <a:solidFill>
                  <a:srgbClr val="0070C0"/>
                </a:solidFill>
              </a:rPr>
              <a:t>Development and Assessment Belgium (PD BE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Mortgage Application ( NL</a:t>
            </a:r>
            <a:r>
              <a:rPr lang="en-US" dirty="0">
                <a:solidFill>
                  <a:srgbClr val="0070C0"/>
                </a:solidFill>
              </a:rPr>
              <a:t>),</a:t>
            </a:r>
            <a:r>
              <a:rPr lang="en-US" dirty="0" smtClean="0">
                <a:solidFill>
                  <a:srgbClr val="0070C0"/>
                </a:solidFill>
              </a:rPr>
              <a:t> 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Mortgage Application Belgium,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Mortgage Payment,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Mortgage </a:t>
            </a:r>
            <a:r>
              <a:rPr lang="en-US" dirty="0">
                <a:solidFill>
                  <a:srgbClr val="0070C0"/>
                </a:solidFill>
              </a:rPr>
              <a:t>Collection.</a:t>
            </a:r>
            <a:endParaRPr lang="fa-I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6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477" y="305655"/>
            <a:ext cx="10520107" cy="1143000"/>
          </a:xfrm>
        </p:spPr>
        <p:txBody>
          <a:bodyPr>
            <a:noAutofit/>
          </a:bodyPr>
          <a:lstStyle/>
          <a:p>
            <a:pPr algn="ctr" rtl="0"/>
            <a:r>
              <a:rPr lang="en-US" sz="2800" dirty="0" smtClean="0"/>
              <a:t>Application </a:t>
            </a:r>
            <a:r>
              <a:rPr lang="en-US" sz="2800" dirty="0"/>
              <a:t>of all of </a:t>
            </a:r>
            <a:r>
              <a:rPr lang="en-US" sz="2800" dirty="0" smtClean="0"/>
              <a:t>8 guidelines</a:t>
            </a:r>
            <a:r>
              <a:rPr lang="fa-IR" sz="2800" dirty="0" smtClean="0"/>
              <a:t>.</a:t>
            </a:r>
            <a:r>
              <a:rPr lang="en-US" sz="2800" dirty="0" smtClean="0"/>
              <a:t> </a:t>
            </a:r>
            <a:r>
              <a:rPr lang="fa-IR" sz="2800" dirty="0" smtClean="0"/>
              <a:t>  </a:t>
            </a:r>
            <a:br>
              <a:rPr lang="fa-IR" sz="2800" dirty="0" smtClean="0"/>
            </a:br>
            <a:r>
              <a:rPr lang="en-US" sz="2800" dirty="0" smtClean="0"/>
              <a:t>Finalized process landscape model for our example.</a:t>
            </a:r>
            <a:r>
              <a:rPr lang="fa-IR" sz="2800" dirty="0" smtClean="0"/>
              <a:t/>
            </a:r>
            <a:br>
              <a:rPr lang="fa-IR" sz="2800" dirty="0" smtClean="0"/>
            </a:br>
            <a:endParaRPr lang="fa-I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499" y="1268760"/>
            <a:ext cx="102235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718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045" y="-89645"/>
            <a:ext cx="6082779" cy="1143000"/>
          </a:xfrm>
        </p:spPr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رابطه های مشتری و سرویس دهنده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14" y="1596259"/>
            <a:ext cx="10049984" cy="2272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32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09" y="111919"/>
            <a:ext cx="9997440" cy="1143000"/>
          </a:xfrm>
        </p:spPr>
        <p:txBody>
          <a:bodyPr>
            <a:normAutofit/>
          </a:bodyPr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مثال برای سطح جزیی تر (سطح ۲</a:t>
            </a:r>
            <a:r>
              <a:rPr lang="en-US" dirty="0" smtClean="0">
                <a:cs typeface="B Titr" panose="00000700000000000000" pitchFamily="2" charset="-78"/>
              </a:rPr>
              <a:t>(</a:t>
            </a:r>
            <a:br>
              <a:rPr lang="en-US" dirty="0" smtClean="0">
                <a:cs typeface="B Titr" panose="00000700000000000000" pitchFamily="2" charset="-78"/>
              </a:rPr>
            </a:br>
            <a:r>
              <a:rPr lang="en-US" dirty="0" smtClean="0">
                <a:cs typeface="B Titr" panose="00000700000000000000" pitchFamily="2" charset="-78"/>
              </a:rPr>
              <a:t>Process Map</a:t>
            </a:r>
            <a:endParaRPr lang="fa-IR" dirty="0">
              <a:cs typeface="B Titr" panose="00000700000000000000" pitchFamily="2" charset="-78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10" y="1988841"/>
            <a:ext cx="999490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224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WordArt 2"/>
          <p:cNvSpPr>
            <a:spLocks noChangeArrowheads="1" noChangeShapeType="1" noTextEdit="1"/>
          </p:cNvSpPr>
          <p:nvPr/>
        </p:nvSpPr>
        <p:spPr bwMode="auto">
          <a:xfrm>
            <a:off x="2032000" y="990600"/>
            <a:ext cx="8331200" cy="3429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rtl="1"/>
            <a:r>
              <a:rPr lang="fa-IR" sz="3600" kern="1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noFill/>
                <a:latin typeface="Arial" panose="020B0604020202020204" pitchFamily="34" charset="0"/>
              </a:rPr>
              <a:t>سؤالات و تبادل نظر </a:t>
            </a:r>
            <a:endParaRPr lang="en-US" sz="3600" kern="10">
              <a:ln w="9525">
                <a:solidFill>
                  <a:srgbClr val="009900"/>
                </a:solidFill>
                <a:round/>
                <a:headEnd/>
                <a:tailEnd/>
              </a:ln>
              <a:noFill/>
              <a:latin typeface="Arial" panose="020B0604020202020204" pitchFamily="34" charset="0"/>
            </a:endParaRPr>
          </a:p>
        </p:txBody>
      </p:sp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4470400" y="2057400"/>
            <a:ext cx="3454400" cy="2743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" panose="020B0604020202020204" pitchFamily="34" charset="0"/>
              </a:rPr>
              <a:t>؟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3048001"/>
            <a:ext cx="3048000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18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4712091" cy="1096962"/>
          </a:xfrm>
        </p:spPr>
        <p:txBody>
          <a:bodyPr/>
          <a:lstStyle/>
          <a:p>
            <a:pPr algn="ctr"/>
            <a:r>
              <a:rPr lang="fa-IR" dirty="0" smtClean="0"/>
              <a:t>راهنمای مطالعه فصل 2 کتاب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91" y="1705709"/>
            <a:ext cx="10972800" cy="4525963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fa-IR" sz="1600" dirty="0" smtClean="0"/>
              <a:t>هدف فصل دوم  تفهیم مفهوم معماری کسب و کار  و ارایه یک متدلوژی برای آن است</a:t>
            </a:r>
          </a:p>
          <a:p>
            <a:pPr algn="r" rtl="1"/>
            <a:r>
              <a:rPr lang="fa-IR" sz="1600" dirty="0" smtClean="0"/>
              <a:t>لازم است تعدادی فرایند برای مدلسازی و سپس مدیریت انتخاب شوند. فرایند های منتخب در لایه های مختلف از جزییات کم تا جزییات زیاد مدلسازی  می شوند. </a:t>
            </a:r>
            <a:r>
              <a:rPr lang="fa-IR" sz="1600" dirty="0"/>
              <a:t>کسب و کار مربوطه بر روی این فرایند ها تسلط </a:t>
            </a:r>
            <a:r>
              <a:rPr lang="fa-IR" sz="1600" dirty="0" smtClean="0"/>
              <a:t>دارد و به سادگی می تواند برای   آنالیز، بهبود و مدیریت  آنها اقدام کند.</a:t>
            </a:r>
          </a:p>
          <a:p>
            <a:pPr algn="r" rtl="1"/>
            <a:r>
              <a:rPr lang="fa-IR" sz="1600" dirty="0" smtClean="0"/>
              <a:t>  بخش اول فصل(2.1) شامل دوقسمت است ، قسمت اول فهمیدن فرایند ها و انتخاب اولیه است  و قسمت دوم آنالیز و مقایسه فرایند ها با هم و درک فرایند های مهم است </a:t>
            </a:r>
          </a:p>
          <a:p>
            <a:pPr algn="r" rtl="1"/>
            <a:r>
              <a:rPr lang="fa-IR" sz="1600" dirty="0" smtClean="0"/>
              <a:t>در قسمت اول ، ابتدا این سوال را طرح می کند که تعداد کمی فرایند وسیع ( دامنه وسیع) را انتخاب کنیم بهتر است یا تعداد زیادتری فرایند کوچکتر ( دامنه محدود)؟   و سپس با استفاده از مدل های مرجع مثل مدل</a:t>
            </a:r>
            <a:r>
              <a:rPr lang="en-US" sz="1600" dirty="0" smtClean="0"/>
              <a:t>SCOR , ETAM </a:t>
            </a:r>
            <a:r>
              <a:rPr lang="fa-IR" sz="1600" dirty="0" smtClean="0"/>
              <a:t> که در کلاس بحث کردیم و یا  مدل</a:t>
            </a:r>
            <a:r>
              <a:rPr lang="en-US" sz="1600" dirty="0" smtClean="0"/>
              <a:t>APQC</a:t>
            </a:r>
            <a:r>
              <a:rPr lang="fa-IR" sz="1600" dirty="0" smtClean="0"/>
              <a:t>( مدل مرکز بهره و ری و کیفیت آمریکا- در سایت این مرکز موجود است – ضمییمه نیز شده است) انتخاب اولیه انجام می شود.در قسمت دوم، تعدادی معیار برای انتخاب نهایی، مثل اهمیت استراتژیک فرایند، مشکل داشتن و بد کارکردن فرایند </a:t>
            </a:r>
            <a:r>
              <a:rPr lang="fa-IR" sz="1600" dirty="0"/>
              <a:t>معرفی می </a:t>
            </a:r>
            <a:r>
              <a:rPr lang="fa-IR" sz="1600" dirty="0" smtClean="0"/>
              <a:t>کند و در یک محور دو بعدی فرایند ها با هم مقایسه می شوند  </a:t>
            </a:r>
          </a:p>
          <a:p>
            <a:pPr algn="r" rtl="1"/>
            <a:r>
              <a:rPr lang="fa-IR" sz="1600" dirty="0" smtClean="0"/>
              <a:t>بخش دوم فصل (2.2)در باره معماری فرایند های منتخب است.  فرایند های که در بخش اول فهمیده و یا انتخاب می شوند، برچسب های کلی هستند.یعنی </a:t>
            </a:r>
            <a:r>
              <a:rPr lang="fa-IR" sz="1600" dirty="0"/>
              <a:t>آنچه در بخش اول دستگیر ما می شود فهم عمومی فرایند های </a:t>
            </a:r>
            <a:r>
              <a:rPr lang="fa-IR" sz="1600" dirty="0" smtClean="0"/>
              <a:t>بیزینس است . باید برای کسب و کار مورد نظر، فرایند ها و ارتباط آنها با هم  و با بیزینس  مشخص شود..برای اینکار یک رویکرد چهار مرحله ای به شرح ذیل  ارایه می دهد .</a:t>
            </a:r>
          </a:p>
          <a:p>
            <a:pPr marL="400050" lvl="1" indent="0">
              <a:buNone/>
            </a:pPr>
            <a:r>
              <a:rPr lang="en-US" sz="1200" dirty="0"/>
              <a:t>1. identify case types</a:t>
            </a:r>
          </a:p>
          <a:p>
            <a:pPr marL="400050" lvl="1" indent="0">
              <a:buNone/>
            </a:pPr>
            <a:r>
              <a:rPr lang="en-US" sz="1200" dirty="0"/>
              <a:t>2. identify functions for case types</a:t>
            </a:r>
          </a:p>
          <a:p>
            <a:pPr marL="400050" lvl="1" indent="0">
              <a:buNone/>
            </a:pPr>
            <a:r>
              <a:rPr lang="en-US" sz="1200" dirty="0"/>
              <a:t>3. construct one or more case/function matrices, and</a:t>
            </a:r>
          </a:p>
          <a:p>
            <a:pPr marL="400050" lvl="1" indent="0">
              <a:buNone/>
            </a:pPr>
            <a:r>
              <a:rPr lang="en-US" sz="1200" dirty="0"/>
              <a:t>4. identify processes</a:t>
            </a:r>
            <a:r>
              <a:rPr lang="fa-IR" sz="1200" dirty="0" smtClean="0"/>
              <a:t> </a:t>
            </a:r>
          </a:p>
          <a:p>
            <a:pPr algn="r" rtl="1"/>
            <a:endParaRPr lang="fa-IR" sz="1600" dirty="0"/>
          </a:p>
          <a:p>
            <a:pPr algn="r" rtl="1"/>
            <a:r>
              <a:rPr lang="fa-IR" sz="1600" dirty="0" smtClean="0"/>
              <a:t> برای مرحله سوم  یک متدلوژی به نام    ماتریس فانکشین/کیس را ارایه می دهد.  برای مرحله چهارم نیز 7</a:t>
            </a:r>
            <a:r>
              <a:rPr lang="en-US" sz="1600" b="1" dirty="0"/>
              <a:t>Guideline </a:t>
            </a:r>
            <a:r>
              <a:rPr lang="en-US" sz="1600" b="1" dirty="0" smtClean="0"/>
              <a:t> </a:t>
            </a:r>
            <a:r>
              <a:rPr lang="fa-IR" sz="1600" b="1" dirty="0" smtClean="0"/>
              <a:t> ارایه می دهد. لطفا رویکرد 4 مرحله ای و هفت راهنما را به دقت مطالعه کنید. در کلاس سوال می شود</a:t>
            </a:r>
            <a:endParaRPr lang="fa-IR" sz="1600" dirty="0"/>
          </a:p>
        </p:txBody>
      </p:sp>
    </p:spTree>
    <p:extLst>
      <p:ext uri="{BB962C8B-B14F-4D97-AF65-F5344CB8AC3E}">
        <p14:creationId xmlns:p14="http://schemas.microsoft.com/office/powerpoint/2010/main" val="16166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Custom 1">
      <a:majorFont>
        <a:latin typeface="B Tahoma"/>
        <a:ea typeface=""/>
        <a:cs typeface="B Titr"/>
      </a:majorFont>
      <a:minorFont>
        <a:latin typeface="Euphemia"/>
        <a:ea typeface=""/>
        <a:cs typeface="B Nazanin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0</TotalTime>
  <Words>4062</Words>
  <Application>Microsoft Office PowerPoint</Application>
  <PresentationFormat>Widescreen</PresentationFormat>
  <Paragraphs>258</Paragraphs>
  <Slides>59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3" baseType="lpstr">
      <vt:lpstr>MS PGothic</vt:lpstr>
      <vt:lpstr>Arial</vt:lpstr>
      <vt:lpstr>B Nazanin</vt:lpstr>
      <vt:lpstr>B Tahoma</vt:lpstr>
      <vt:lpstr>B Titr</vt:lpstr>
      <vt:lpstr>Calibri</vt:lpstr>
      <vt:lpstr>Euphemia</vt:lpstr>
      <vt:lpstr>Symbol</vt:lpstr>
      <vt:lpstr>Times New Roman</vt:lpstr>
      <vt:lpstr>Times-Bold</vt:lpstr>
      <vt:lpstr>Wingdings</vt:lpstr>
      <vt:lpstr>Wingdings 2</vt:lpstr>
      <vt:lpstr>Academic Literature 16x9</vt:lpstr>
      <vt:lpstr>Visio</vt:lpstr>
      <vt:lpstr>شبیه سازی فرایند محور</vt:lpstr>
      <vt:lpstr>تشخیص، ارزیابی و معماری فرایند ها</vt:lpstr>
      <vt:lpstr>مباحث این هفته</vt:lpstr>
      <vt:lpstr>فراگیری و همه جایی مباحث فرایند.   </vt:lpstr>
      <vt:lpstr>اجزا و عناصر فرایند های کسب و کار   </vt:lpstr>
      <vt:lpstr>BPM Lifecycle چرخه  حیات فرایند کسب وکار</vt:lpstr>
      <vt:lpstr>           مشخص کردن یا تعیین فرایند ها  یعنی چه؟ Process identification </vt:lpstr>
      <vt:lpstr>دوفاز  تشخیص و ارزیابی در حوزه معماری فرایند ها designation and evaluation</vt:lpstr>
      <vt:lpstr>   فاز  تشخیص  Designation    </vt:lpstr>
      <vt:lpstr>دو سوال مهم در معماری فرایند</vt:lpstr>
      <vt:lpstr>   معمولا  در یک سازمان چند   فرایند مدیریت می شوند؟</vt:lpstr>
      <vt:lpstr>تمرین دسته جمعی در کلاسExercise 2.2 </vt:lpstr>
      <vt:lpstr>تمرین دسته جمعی در کلاسExercise 2.3 </vt:lpstr>
      <vt:lpstr>تمرین دسته جمعی در کلاس</vt:lpstr>
      <vt:lpstr> فاز ارزیابی  evaluation </vt:lpstr>
      <vt:lpstr> فاز ارزیابی  evaluation </vt:lpstr>
      <vt:lpstr>ارزیابی فرایند ها به صورت پویا(نه فقط یکبار)  انجام می شود</vt:lpstr>
      <vt:lpstr>مدل بلوغ فرایند</vt:lpstr>
      <vt:lpstr>معماری فرایند خروجی   فعالیت تعیین (Identification) فرایند است.</vt:lpstr>
      <vt:lpstr>Designing a Process Architecture </vt:lpstr>
      <vt:lpstr>بعد اول در مدل مفهومی</vt:lpstr>
      <vt:lpstr>  روشن سازی و تبیین جزییات است  </vt:lpstr>
      <vt:lpstr>  رویکرد دو بعدی Dijkman  برای تشخیص فرایند های سطح اول      </vt:lpstr>
      <vt:lpstr>مثال  : برای شناخت دو بعد رویکرد  Dijkman      (خدمات بندری)    </vt:lpstr>
      <vt:lpstr>رویکرد معماری کسب و کار</vt:lpstr>
      <vt:lpstr>مرحله اول Identify Case Types</vt:lpstr>
      <vt:lpstr>موضوعاتی که می توانند برای CASE در نظر گرفته شوند</vt:lpstr>
      <vt:lpstr>  در انتخاب case مناسب باید به چه چیزی توجه کنیم مهم است</vt:lpstr>
      <vt:lpstr>تمرین دسته جمعی در کلاس</vt:lpstr>
      <vt:lpstr>مرحله دوم:   Identify Functions for Case Types </vt:lpstr>
      <vt:lpstr>مدل های مرجع  کافی نیست</vt:lpstr>
      <vt:lpstr>برخي از دشواري ها در تشخیص فانکشن  </vt:lpstr>
      <vt:lpstr>مثال  فرق اروپا و آمريکا در برخي فانکشن ها</vt:lpstr>
      <vt:lpstr>  اشتباه نکنيد A functional decomposition should not be confused with a decomposition according to case   </vt:lpstr>
      <vt:lpstr>جدا سازي فانکشن ها تا چندسطح بايد ادامه يابد</vt:lpstr>
      <vt:lpstr>دو قاعده براي توقف جداسازي فانکشن ها</vt:lpstr>
      <vt:lpstr>PowerPoint Presentation</vt:lpstr>
      <vt:lpstr>تمرین دسته جمعی برای مرحله دوم رویکرد تشخیص Functions</vt:lpstr>
      <vt:lpstr>مرحله سوم رویکرد Construct Case/Function Matrices  </vt:lpstr>
      <vt:lpstr> مرحله 4 رویکرد Identify Processes</vt:lpstr>
      <vt:lpstr>Guideline 1:</vt:lpstr>
      <vt:lpstr>Guideline 1: مثال: دو جريان شي در فرايند اعطای وام</vt:lpstr>
      <vt:lpstr>مثال براي راهنماي شماره 1</vt:lpstr>
      <vt:lpstr>Guideline 2</vt:lpstr>
      <vt:lpstr> Guideline 2 مثال</vt:lpstr>
      <vt:lpstr>Guideline 3</vt:lpstr>
      <vt:lpstr>Guideline 4:</vt:lpstr>
      <vt:lpstr>Guideline 4:</vt:lpstr>
      <vt:lpstr>Guideline 4 Another way of looking at</vt:lpstr>
      <vt:lpstr>Guideline 5:</vt:lpstr>
      <vt:lpstr>Guideline 6:</vt:lpstr>
      <vt:lpstr>Guideline 7: </vt:lpstr>
      <vt:lpstr>Guideline 8:</vt:lpstr>
      <vt:lpstr> Applying Guidelines 2 through 7  </vt:lpstr>
      <vt:lpstr>Application of all of 8 guidelines.    Finalized process landscape model for our example. </vt:lpstr>
      <vt:lpstr>رابطه های مشتری و سرویس دهنده</vt:lpstr>
      <vt:lpstr>مثال برای سطح جزیی تر (سطح ۲( Process Map</vt:lpstr>
      <vt:lpstr>PowerPoint Presentation</vt:lpstr>
      <vt:lpstr>راهنمای مطالعه فصل 2 کتاب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2015-02-06T10:06:43Z</dcterms:created>
  <dcterms:modified xsi:type="dcterms:W3CDTF">2015-02-25T18:35:45Z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TC034313809991</vt:lpwstr>
  </property>
</Properties>
</file>