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6"/>
  </p:notesMasterIdLst>
  <p:handoutMasterIdLst>
    <p:handoutMasterId r:id="rId47"/>
  </p:handoutMasterIdLst>
  <p:sldIdLst>
    <p:sldId id="256" r:id="rId3"/>
    <p:sldId id="257" r:id="rId4"/>
    <p:sldId id="291" r:id="rId5"/>
    <p:sldId id="290" r:id="rId6"/>
    <p:sldId id="292" r:id="rId7"/>
    <p:sldId id="294" r:id="rId8"/>
    <p:sldId id="293" r:id="rId9"/>
    <p:sldId id="297" r:id="rId10"/>
    <p:sldId id="270" r:id="rId11"/>
    <p:sldId id="269" r:id="rId12"/>
    <p:sldId id="273" r:id="rId13"/>
    <p:sldId id="271" r:id="rId14"/>
    <p:sldId id="274" r:id="rId15"/>
    <p:sldId id="272" r:id="rId16"/>
    <p:sldId id="275" r:id="rId17"/>
    <p:sldId id="296" r:id="rId18"/>
    <p:sldId id="299" r:id="rId19"/>
    <p:sldId id="276" r:id="rId20"/>
    <p:sldId id="279" r:id="rId21"/>
    <p:sldId id="280" r:id="rId22"/>
    <p:sldId id="278" r:id="rId23"/>
    <p:sldId id="282" r:id="rId24"/>
    <p:sldId id="283" r:id="rId25"/>
    <p:sldId id="284" r:id="rId26"/>
    <p:sldId id="285" r:id="rId27"/>
    <p:sldId id="277" r:id="rId28"/>
    <p:sldId id="287" r:id="rId29"/>
    <p:sldId id="300" r:id="rId30"/>
    <p:sldId id="286" r:id="rId31"/>
    <p:sldId id="309" r:id="rId32"/>
    <p:sldId id="306" r:id="rId33"/>
    <p:sldId id="307" r:id="rId34"/>
    <p:sldId id="308" r:id="rId35"/>
    <p:sldId id="301" r:id="rId36"/>
    <p:sldId id="302" r:id="rId37"/>
    <p:sldId id="303" r:id="rId38"/>
    <p:sldId id="304" r:id="rId39"/>
    <p:sldId id="261" r:id="rId40"/>
    <p:sldId id="281" r:id="rId41"/>
    <p:sldId id="262" r:id="rId42"/>
    <p:sldId id="263" r:id="rId43"/>
    <p:sldId id="264" r:id="rId44"/>
    <p:sldId id="265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FFD"/>
    <a:srgbClr val="E3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0" autoAdjust="0"/>
    <p:restoredTop sz="94660"/>
  </p:normalViewPr>
  <p:slideViewPr>
    <p:cSldViewPr snapToGrid="0" showGuides="1">
      <p:cViewPr>
        <p:scale>
          <a:sx n="67" d="100"/>
          <a:sy n="67" d="100"/>
        </p:scale>
        <p:origin x="7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3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2/11/2015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15-02-12T04:10:18.539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0 0 0,'0'0'16,"0"0"-1,0 0 1,0 0-1,0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15-02-12T04:10:35.746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0 0 0,'0'0'15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1.793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2059 27 13 0,'-5'-20'6'0,"5"12"-3"15,0 8 6-15,-4 0-10 16,-1 4 0-16,-4 4 0 16,-4 0 1-16,-5 0 1 15,0 0 0-15,-4 0 0 16,-14 0 1-16,9 0 0 15,-4 4 0-15,0 3 1 16,-9 9 0-16,0-4-2 16,-10 0 1-16,-3 12-1 15,-5 3 0-15,4 9-1 16,-4-4 1-16,-9 7-1 16,-4-3 1-16,-5 8 0 15,4-5 0-15,-3-3-1 16,-1-12 1-16,0 3 0 0,9 5 0 15,4-4-1-15,-4-4 1 16,0-5-1-16,-4-3 0 16,4-4 0-16,4 0 0 15,1-4 0-15,-1-4 1 16,1-1-1-16,4-3 1 16,9 0-1-16,4 0 1 15,5 0-2-15,9 0 1 16,-1 0-2-16,6 0 0 0,3 4-6 15,5-8 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4.654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0 2994 6 0,'18'-35'3'0,"4"-9"-1"16,-9 24 3-16,1-8-5 15,-1-11 1-15,0-5 0 16,5-12 1-16,-4-7-3 16,4-9 1-16,-1-7 1 15,6-4 0-15,4-13-1 16,4 5 1-16,5-28-1 16,-1 4 0-16,5-8 0 15,1 20 1-15,-1 0 0 16,4-5 0-16,1 5-1 15,0-4 1-15,4 8-1 16,0 0 1-16,-4 15-1 16,-10 5 1-16,10 7-1 0,-5-7 1 15,-4 8-1-15,0-1 1 16,-1 1 0-16,1-1 0 16,0 13-1-16,4-5 0 15,0 13 0-15,0-1 0 16,-4 5 0-16,-5 3 0 15,-4 4 0-15,0 12 0 16,-5 5 0-16,0 3 0 0,1 0 0 16,-1-4 1-16,0 8-1 15,1 0 1-15,-1 4-1 16,-4 5 1-16,-5-5-1 16,1 4 1-16,-5 4-1 15,-9 4 1-15,0 0-1 16,0-4 1-16,0 4-1 15,4-4 1-15,-4 4-1 16,0 0 1-16,9 0-1 16,-4-8 0-16,-5 8 0 15,0 0 0-15,4 4 0 16,-4-4 1-16,-4-4-1 16,-5 8 0-16,4 0-1 15,-4 0 0-15,0 4-4 16,0 0 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6.732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125 19 9 0,'-18'4'4'0,"10"-15"2"15,8 11 1-15,-5-4-3 16,1 4 0-16,-1-4 1 16,1 0 1-16,4 4-8 15,0 0 1-15,0 0 4 16,0 0 1-16,0 4-2 15,0 0 0-15,4 3-1 16,1 1 0-16,4 4 0 16,4-4 0-16,5 4-1 15,4 0 0-15,5 0 0 0,0 0 0 16,8 0 0-16,-3 0 0 16,-6-8 0-16,1 0 1 15,0-4-1-15,4 0 0 16,-4-4 0-16,0 4 0 15,-5 0 0-15,-4 0 1 16,-5 0-1-16,-4 4 0 16,-9 4 0-16,-4-1 0 15,-5-7 0-15,0 4 0 16,-4 4 0-16,-1 8 0 0,1 4 0 16,-1 8 0-16,-3 0 0 15,-1-4 0-15,-9-1-1 16,0 5 1-16,0 0 0 15,5-8 1-15,0 0-1 16,4-5 1-16,5-3-1 16,-1-4 0-16,1-4 0 15,4-4 1-15,0-4-1 16,4 0 0-16,1 0 0 16,-1-4 0-16,5 0 0 15,-4 4 0-15,4 1 0 16,-4-5 0-16,-1 4 0 15,1 0 0-15,-1 0 0 16,1 0 1-16,-1-4-1 16,1 0 0-16,-1 0 0 15,1-4 0-15,-1 0 0 0,1 0 0 16,-1 0-1-16,-4 0 1 16,1 4 0-16,-6 1 0 15,1-1 0-15,-1 0 0 16,5-4 0-16,1 0 1 15,-1 0-1-15,4-4 0 16,1 4-1-16,-1 0 1 16,1 12-4-16,-1 0 1 15,1-12-5-15,-1 8 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7.592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285 0 11 0,'-8'32'5'0,"-6"-20"0"0,10-12 2 15,-1 4-5-15,-4 8 0 16,0 4 2-16,-4 3 1 16,4 1-6-16,0 4 1 0,0-8 2 15,0 4 1-15,-4 0-1 16,-1-5 0-16,-3-3-1 15,-1 4 0-15,0-4-1 16,-4 0 0-16,4-4-2 16,-5-4 1-16,1 0-6 15,0 0 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7.935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0 27 24 0,'9'-20'12'0,"0"12"-10"0,-4 8 19 16,-5 0-21-16,4 0 0 15,-4 0 0-15,0 0 0 16,0 0-1-16,0 0 1 0,0 8-7 15,-4 8 1-15,-1 3-1 16,1 9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8.576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324 191 11 0,'-4'8'5'0,"8"8"-4"0,1-13 6 16,4 1-7-16,4 0 1 15,1-4 0-15,-1 0 0 16,0 0-1-16,1-4 0 16,-5 0 1-16,0-3 0 15,0-1-1-15,-1 0 1 0,-3 4-1 16,-1-4 1-16,-4 0-1 15,0 0 0-15,-4 0-1 16,-1 8 1-16,-3 8-1 16,-10-8 1-16,-5 12 0 15,-3 4 1-15,-10 4-1 16,0 3 1-16,0 1 0 16,1-4 1-16,-1 0 0 15,5-4 0-15,4-4-1 16,5 0 1-16,4-5-1 15,4 1 0-15,1-8-1 16,4 0 1-16,0-4-1 16,0-7 1-16,0-5 0 15,0-4 0-15,5-4 0 16,-1 0 0-16,1 4 0 16,-1 0 0-16,5-7 0 0,5-5 0 15,-1 0-1-15,-4 4 1 16,5 1-1-16,-1 3 1 15,1 0-5-15,-1 8 1 16,-4 8-4-16,0 8 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9.343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676 39 12 0,'4'-16'6'0,"1"-8"1"16,-5 24 5 0,0 4-9-1,0 8 1-15,0 0 0 16,0 4 0-16,-5 8-6 16,1 0 1-16,-1 3 3 15,1 5 1-15,-1 0-3 0,1-8 1 16,-1 3-1-16,1 1 1 15,-1 0 0-15,-4 4 0 16,5-4-1-16,0-1 1 16,-1-3-1-16,-4 0 1 15,0-4 0-15,0-8 1 16,0 0-1-16,0 4 0 16,-4-1 0-16,0 1 0 15,-5 4 0-15,0-4 0 16,0 0-1-16,0 4 1 0,0 0-1 15,-4-9 0-15,4 9 0 16,0-4 1-16,5 0-1 16,-1 0 0-16,1-4 0 15,-5-4 0-15,0 0 0 16,-4-4 0-16,0 4 0 16,-5-8 0-16,-4 4 0 15,-1-8 0-15,6 0 0 16,-1-4 0-16,5 0 0 15,-5-4 0-15,9-8 0 16,0-4 0-16,5-4 0 16,-1 5 0-16,1-5-1 15,4-8 1-15,4 0 0 16,5-3 0-16,0 7 0 16,9-8 0-16,5-3 0 0,8-9 0 15,9 12 0-15,10-3 0 16,-6 3-1-16,5 0 1 15,-8 9-3-15,-1 3 1 16,0 4-5-16,5 8 1 16,-5 16-3-16,0 4 1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49.656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12 15 23 0,'-9'-8'11'0,"4"8"-8"16,5 0 21-16,0 0-22 16,0 0 1-16,9 0-1 15,0-12 1-15,0 20-5 16,0-16 1-16,0 16 2 16,-9-8 1-16,4 4-6 0,1-4 1 15,-5 12-6-15,9 0 1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0.812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960 8 9 0,'0'0'4'0,"-5"-8"2"16,5 12-3-16,0 0-2 16,-4 4 1-16,-1 8 1 15,-4-4 1-15,0 3-4 16,1 1 0-16,-1-4 3 15,0 0 1-15,0-4-1 16,0-4 1-16,0 8-2 16,0-12 0-16,0 4-1 15,0-4 1-15,0 4-2 16,5-4 1-16,-1-4-1 16,1 4 1-16,-1 0-1 15,5 4 0-15,-4-8 0 16,-1 4 0-16,1 0 0 0,-1 0 0 15,1 0-1-15,-5 0 1 16,-4 4-1-16,-5 4 1 16,0 4 0-16,5 4 1 15,-5 3-1-15,4 1 1 16,-4 0 0-16,5-4 0 16,0 0 0-16,-1-4 1 15,1-4-1-15,4-4 1 16,0-4-1-16,5-4 0 15,-1-4-1-15,1-4 1 0,-1 0-1 16,1 0 0-16,-1 0-1 16,1 4 1-16,-1 4-1 15,-4 0 1-15,0 8-1 16,-4 0 1-16,0 4-1 16,-5 0 1-16,0 0 0 15,0 0 0-15,0 0 0 16,0 0 0-16,0 0 0 15,5-4 0-15,0 0 0 16,-1 4 0-16,1 0 0 16,-1 3 1-16,-3 9 0 15,3 8 0-15,-4 4 0 16,-4 8 1-16,-5-5-1 16,-4 9 0-16,-5-12-1 15,5-5 1-15,-9-3-3 16,9 0 0-16,4 0-4 15,4-8 0-15,6 4-3 0,-1-1 1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1.234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9 166 16 0,'-9'-3'8'0,"14"-1"-8"16,-5-4 12-16,0 4-11 15,4-4 0-15,0-8 0 16,5 0 0-16,0-8-2 16,5 4 1-16,-1 0 1 15,1 5 0-15,-1-1 0 16,0 4 0-16,-4 12 0 0,0 0 1 15,-4 12-1-15,-5 4 1 16,0 3 0-16,-5 5 0 16,-4 0-2-16,0 8 0 15,-4-4-7-15,-5 3 1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1.609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183 139 11 0,'-9'-24'5'0,"14"-12"0"16,-1 24 0-16,5 0-4 16,0-4 1-16,0 9 1 15,4-5 0-15,1 4-4 16,-5 0 1-16,0 4 3 16,-1 4 0-16,-8 8-1 15,0 8 0-15,-4 7 0 16,-9 5 0-16,-5 8-1 15,-5 0 0-15,1 3-1 0,-5 5 1 16,0-4-3-16,1-1 1 16,-1-7-5-16,0 0 1 15,0-8-1-15,5 3 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2.297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444-1 8 0,'0'-12'4'0,"-26"56"9"15,17-40 4-15,-5 8-16 16,-4 12 1-16,-8 0 0 15,8 3 0-15,9-3-3 0,0 0 1 16,5-4 1-16,8 0 0 16,5-8 0-16,4 0 0 15,1-5-1-15,4-7 1 16,-5 0-1-16,0-4 0 16,1-3 0-16,-5-1 1 15,0 4-1-15,-9 4 1 16,0 0-1-16,-5 0 1 15,1 4-1-15,-5 4 0 16,-14-1 0-16,-12 5 0 0,-1 12-1 16,-4 12 1-16,0 4 0 15,-5 3 0-15,0 9 0 16,5-1 0-16,4 1 0 16,10-8 1-16,3-1 1 15,10 5 1-15,4 4 0 16,9-5 0-16,9-3 0 15,9-8 0-15,4-1 0 16,5-3 0-16,9-4-1 16,8-12 0-16,10-4 0 15,-10-12 0-15,1-4-1 16,4-4 1-16,9-4-1 16,-4 0 0-16,-1-4-4 15,-3 0 1-15,-1 0-7 16,-9 0 0-16,-13 8-3 15,-5 0 1-15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3.578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755 0 11 0,'4'8'5'0,"5"-4"2"16,-9-4 3-16,0 0-9 0,0 0 0 16,0 0 1-16,0-4 1 15,-9 4-3-15,0 4 0 16,0 4 2-16,-4 4 1 16,0 3-1-16,-1 5 1 15,1 0-1-15,-1-4 0 16,6 0-1-16,-1-4 1 15,0 0-1-15,0-4 0 16,4-4 0-16,1-4 0 0,4-8-1 16,0 0 0-16,0-4 0 15,0 0 1-15,0 0-1 16,0 0 0-16,0 4-1 16,0 4 1-16,-5 4-1 15,1 4 1-15,-1 4 0 16,-4 8 0-16,1 0-1 15,3 0 1-15,1-4 0 16,-5 7 0-16,0 5 1 16,0-4 1-16,0-4-1 15,0 0 0-15,0-4 0 16,0-4 1-16,0 0-1 16,0 0 0-16,0-8-1 15,0 4 0-15,0-4 0 16,1 0 1-16,-1-8-1 15,0 0 1-15,0-4-1 16,0 4 0-16,0 0 0 0,0 0 0 16,0 8-1-16,-4-4 1 15,-5 8 0-15,0 12 0 16,0 4 0-16,-9 8 0 16,0 3 1-16,1 9 0 15,-6-4 0-15,-3 7 0 16,-1 1 0-16,5-4 0 15,-1-9-3-15,6-7 0 16,-1 0-5-16,9-4 1 16,0 4-4-16,9-4 1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3.969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228 103 16 0,'-4'-4'8'0,"17"-20"-6"16,-9 16 10-16,5-3-11 16,9-5 0-16,-4 0 2 15,3 0 0-15,1 8-3 0,-4 8 0 16,-10 8 3-16,-8 8 0 16,-5 12 0-16,-5 11 0 15,-4 5-1-15,1 4 0 16,-10-1 0-16,0 5 0 15,-4-9-2-15,-9-3 0 16,-1 0-3-16,1-8 0 16,5-9-6-16,3 1 1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4.891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1652-2 19 0,'4'-8'9'0,"-30"28"-6"16,21-28 10-16,-4 16-11 16,0 0 1-16,-4 8 1 15,-5 0 0-15,0 3-4 16,-9 9 0-16,-4-4 3 0,-5 0 1 16,-4 8-2-16,0-5 1 15,0 5-2-15,4-4 1 16,5 0-1-16,-5-4 0 15,1-9-1-15,-6 1 1 16,1-4-1-16,0-8 1 16,9 0-1-16,-1-4 0 15,6 0 0-15,3 0 0 0,5 0 0 16,1-4 0-16,-1 4-1 16,4 0 1-16,1 0 0 15,0-4 0-15,4 0 0 16,0 4 0-16,4 0-1 15,1 0 1-15,4-4 0 16,-5 8 0-16,5 0 0 16,-4 4 1-16,4 12-1 15,-5-4 0-15,5 0 1 16,0 4 0-16,0 3 0 16,0-3 0-16,0 4 0 15,-4 0 0-15,-1 8 0 16,-3-1 0-16,3-7-1 15,-4-8 1-15,-4 4-1 16,-1-4 1-16,1 4 0 16,-5-1 0-16,0 1-1 15,-4 4 1-15,0 4-1 16,-10-4 1-16,6-1-1 0,3-7 1 16,1 4-1-16,4-8 1 15,-4 8-1-15,-5-4 0 16,0 4 0-16,-4-8 1 15,-5-1-1-15,-4-3 1 16,4 0-1-16,1-8 0 16,3 4 0-16,1-12 1 15,0 4-1-15,0-4 0 16,-1 4 0-16,1-3 0 16,4-5 0-16,5-4 0 0,-5-8 0 15,5-4 0-15,4 0-1 16,9 5 1-16,9-1-1 15,4 0 1-15,10-12-1 16,4-3 1-16,13-5-1 16,-4 0 0-16,8-3-1 15,15-5 0-15,8 0-4 16,0 5 1-16,4-5-6 16,10 9 0-16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5.485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-2 182 19 0,'0'-12'9'0,"36"8"-4"0,-27-8 8 15,4 8-12-15,5-8 0 16,0-4 1-16,0-7 0 15,4-1-3-15,5 0 1 16,0 4 1-16,0 8 0 16,-5 0-7-16,-4 4 1 15,4 8-1-15,-8 4 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7.892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259 68 4 0,'0'-4'2'0,"5"-4"0"15,-1 4 2-15,-4 4-3 16,5-4 0-16,-5 4 1 15,0 0 1-15,0 0-4 16,0 0 1-16,-5 0 1 16,1 0 1-16,4 0-1 15,0-8 1-15,0 8-1 16,0 0 0-16,0 0 0 16,0 4 1-16,0-4 0 15,0 0 1-15,0 0-1 0,0 0 0 16,0-12-1-16,0 4 1 15,0 4-1-15,-5 4 1 16,1-4-2-16,-1 4 1 16,1 0 0-16,4 0 0 15,-5 0 0-15,5 0 0 16,0-8 1-16,0 8 0 16,0-4-1-16,0 4 1 15,0-4-1-15,0 4 1 16,-4 0-1-16,0 8 1 0,-5 0-1 15,0-4 0-15,-5 4 0 16,-4 12 1-16,1 0-1 16,-1 4 1-16,0-1-1 15,4 1 1-15,1-4-5 16,-5 4 1-16,0 0-7 16,-4-5 1-16,0-3-2 15,-1 0 1-15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8.392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-1 27 18 0,'0'-16'9'0,"5"8"-8"15,-5 8 16-15,0 0-15 16,4-4 1-16,-4 4 0 16,9 0 1-16,-9 0-6 15,0 0 1-15,0 0 3 16,0 0 0-16,0 4-7 16,0 4 1-16,-4 8-3 15,-1-1 0-15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0:59.564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22 107 9 0,'-4'-4'4'0,"13"-12"0"0,-9 16 1 16,4-8-4-16,-4 8 1 15,0 0 0-15,0-8 1 16,0 8-3-16,0-8 0 0,0 1 2 16,5-1 1-16,-5 8-1 15,0-8 0-15,0 0 0 16,4 0 0-16,-4 0-1 16,0 8 1-16,0-8-1 15,0 8 0-15,0 0 0 16,0-4 0-16,0 4-1 15,0-8 1-15,0 8-1 16,0 0 1-16,0 0 0 16,0 4 0-16,0 4 0 15,0 4 1-15,0 0 0 16,-4 12 0-16,-1-1-1 16,1 5 1-16,-1 0-1 15,1 0 1-15,0-1-1 16,-1 1 0-16,1 4-4 15,4 4 1-15,0-5-7 0,-5 1 1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5-02-12T04:11:00.251"/>
    </inkml:context>
    <inkml:brush xml:id="br0">
      <inkml:brushProperty name="width" value="0.09333" units="cm"/>
      <inkml:brushProperty name="height" value="0.09333" units="cm"/>
      <inkml:brushProperty name="color" value="#ED1C24"/>
      <inkml:brushProperty name="fitToCurve" value="1"/>
    </inkml:brush>
  </inkml:definitions>
  <inkml:trace contextRef="#ctx0" brushRef="#br0">67 131 7 0,'0'-8'3'0,"-4"-8"5"0,4 16-6 15,0 0-1-15,0-7 1 16,0-1 1-16,0-4 0 16,4 4-3-16,-4-4 1 0,0 0 2 15,0 0 0-15,0 0-1 16,0 4 1-16,0 8-1 16,0-8 0-16,0 4-1 15,0-4 0-15,0 12 0 16,0 0 0-16,0 8 0 15,0 0 0-15,0 4 0 16,0 4 1-16,-4 4-1 16,-1 7 1-16,-4 5-1 15,1-4 0-15,-1 0-5 16,0-1 0-16,0 5-4 16,-5 4 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2/11/2015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2FA7EE-B721-4B59-8BCF-E2CEB9ED1C5D}" type="slidenum">
              <a:rPr lang="fa-IR" smtClean="0"/>
              <a:pPr/>
              <a:t>31</a:t>
            </a:fld>
            <a:endParaRPr lang="fa-IR" smtClean="0"/>
          </a:p>
        </p:txBody>
      </p:sp>
    </p:spTree>
    <p:extLst>
      <p:ext uri="{BB962C8B-B14F-4D97-AF65-F5344CB8AC3E}">
        <p14:creationId xmlns:p14="http://schemas.microsoft.com/office/powerpoint/2010/main" val="320494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defTabSz="763588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763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fld id="{82B77F43-60BE-4E2C-9ECA-774DC50CDAB7}" type="slidenum">
              <a:rPr lang="en-US" sz="1000" smtClean="0"/>
              <a:pPr/>
              <a:t>39</a:t>
            </a:fld>
            <a:endParaRPr lang="en-US" sz="1000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38150" y="706438"/>
            <a:ext cx="6276975" cy="35321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909" y="4473418"/>
            <a:ext cx="5722464" cy="4235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340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9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sz="1200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sz="1200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/>
              <a:pPr/>
              <a:t>2/11/2015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/>
              <a:pPr/>
              <a:t>‹#›</a:t>
            </a:fld>
            <a:endParaRPr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12.emf"/><Relationship Id="rId26" Type="http://schemas.openxmlformats.org/officeDocument/2006/relationships/image" Target="../media/image16.emf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20.emf"/><Relationship Id="rId42" Type="http://schemas.openxmlformats.org/officeDocument/2006/relationships/image" Target="../media/image24.emf"/><Relationship Id="rId7" Type="http://schemas.openxmlformats.org/officeDocument/2006/relationships/customXml" Target="../ink/ink3.xml"/><Relationship Id="rId2" Type="http://schemas.openxmlformats.org/officeDocument/2006/relationships/image" Target="../media/image4.png"/><Relationship Id="rId16" Type="http://schemas.openxmlformats.org/officeDocument/2006/relationships/image" Target="../media/image11.emf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customXml" Target="../ink/ink5.xml"/><Relationship Id="rId24" Type="http://schemas.openxmlformats.org/officeDocument/2006/relationships/image" Target="../media/image15.emf"/><Relationship Id="rId32" Type="http://schemas.openxmlformats.org/officeDocument/2006/relationships/image" Target="../media/image19.emf"/><Relationship Id="rId37" Type="http://schemas.openxmlformats.org/officeDocument/2006/relationships/customXml" Target="../ink/ink18.xml"/><Relationship Id="rId40" Type="http://schemas.openxmlformats.org/officeDocument/2006/relationships/image" Target="../media/image23.emf"/><Relationship Id="rId45" Type="http://schemas.openxmlformats.org/officeDocument/2006/relationships/customXml" Target="../ink/ink22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7.emf"/><Relationship Id="rId36" Type="http://schemas.openxmlformats.org/officeDocument/2006/relationships/image" Target="../media/image21.emf"/><Relationship Id="rId10" Type="http://schemas.openxmlformats.org/officeDocument/2006/relationships/image" Target="../media/image8.emf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25.emf"/><Relationship Id="rId4" Type="http://schemas.openxmlformats.org/officeDocument/2006/relationships/image" Target="../media/image5.emf"/><Relationship Id="rId9" Type="http://schemas.openxmlformats.org/officeDocument/2006/relationships/customXml" Target="../ink/ink4.xml"/><Relationship Id="rId14" Type="http://schemas.openxmlformats.org/officeDocument/2006/relationships/image" Target="../media/image10.emf"/><Relationship Id="rId22" Type="http://schemas.openxmlformats.org/officeDocument/2006/relationships/image" Target="../media/image14.emf"/><Relationship Id="rId27" Type="http://schemas.openxmlformats.org/officeDocument/2006/relationships/customXml" Target="../ink/ink13.xml"/><Relationship Id="rId30" Type="http://schemas.openxmlformats.org/officeDocument/2006/relationships/image" Target="../media/image18.emf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8" Type="http://schemas.openxmlformats.org/officeDocument/2006/relationships/image" Target="../media/image7.emf"/><Relationship Id="rId3" Type="http://schemas.openxmlformats.org/officeDocument/2006/relationships/customXml" Target="../ink/ink1.xml"/><Relationship Id="rId12" Type="http://schemas.openxmlformats.org/officeDocument/2006/relationships/image" Target="../media/image9.emf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2.emf"/><Relationship Id="rId46" Type="http://schemas.openxmlformats.org/officeDocument/2006/relationships/image" Target="../media/image26.emf"/><Relationship Id="rId20" Type="http://schemas.openxmlformats.org/officeDocument/2006/relationships/image" Target="../media/image13.emf"/><Relationship Id="rId41" Type="http://schemas.openxmlformats.org/officeDocument/2006/relationships/customXml" Target="../ink/ink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39.emf"/><Relationship Id="rId18" Type="http://schemas.openxmlformats.org/officeDocument/2006/relationships/image" Target="../media/image42.jpeg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45.jpeg"/><Relationship Id="rId7" Type="http://schemas.openxmlformats.org/officeDocument/2006/relationships/image" Target="../media/image36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4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image" Target="../media/image44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8.emf"/><Relationship Id="rId5" Type="http://schemas.openxmlformats.org/officeDocument/2006/relationships/image" Target="../media/image35.emf"/><Relationship Id="rId15" Type="http://schemas.openxmlformats.org/officeDocument/2006/relationships/image" Target="../media/image40.emf"/><Relationship Id="rId23" Type="http://schemas.openxmlformats.org/officeDocument/2006/relationships/image" Target="../media/image47.jpeg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43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7.emf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/>
          <a:lstStyle/>
          <a:p>
            <a:r>
              <a:rPr lang="fa-IR" dirty="0" smtClean="0"/>
              <a:t>شبیه سازی فرایند محور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892970" y="4511784"/>
            <a:ext cx="2786062" cy="955565"/>
          </a:xfrm>
        </p:spPr>
        <p:txBody>
          <a:bodyPr/>
          <a:lstStyle/>
          <a:p>
            <a:pPr algn="ctr"/>
            <a:r>
              <a:rPr lang="fa-IR" dirty="0" smtClean="0"/>
              <a:t>دکتر محمد اقدسی </a:t>
            </a:r>
          </a:p>
          <a:p>
            <a:pPr algn="ctr"/>
            <a:r>
              <a:rPr lang="fa-IR" dirty="0" smtClean="0"/>
              <a:t>دانشگاه مهر آستان ترم دوم ۹۳-۹۴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مباحث این هفته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5632" y="1937578"/>
            <a:ext cx="11029950" cy="293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مقدمه ای بر شبیه سازی،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a-IR" sz="28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فراگیری و همه جایی مباحث فرایند.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Processes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Everywhere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fa-IR" sz="24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اجزا و عناصر فرایند های کسب و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کار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Ingredients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of a Business Process</a:t>
            </a:r>
            <a:r>
              <a:rPr lang="en-US" sz="2800" dirty="0">
                <a:latin typeface="B Nazanin" panose="000004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منشا دانش مدیریت فرایند و تاریخچه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آن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r>
              <a:rPr lang="fa-I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-Bold"/>
              </a:rPr>
              <a:t>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Origins and History of BPM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دوره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عمر مدیریت 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فراین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</a:t>
            </a:r>
            <a:r>
              <a:rPr lang="ar-SA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ها وسهم  شبیه سازی در آن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28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The </a:t>
            </a:r>
            <a:r>
              <a:rPr lang="en-US" sz="28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BPM Lifecycle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جدول ۱-۱زمان های ورود و سرویس بر اساس آمار گذشته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328" y="1287462"/>
            <a:ext cx="9951508" cy="532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58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جدول ۲-۱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669" y="1163411"/>
            <a:ext cx="8336756" cy="546835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8648302" y="5199300"/>
              <a:ext cx="360" cy="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31382" y="5182380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k 11"/>
              <p14:cNvContentPartPr/>
              <p14:nvPr/>
            </p14:nvContentPartPr>
            <p14:xfrm>
              <a:off x="3908182" y="6224940"/>
              <a:ext cx="360" cy="3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91262" y="6208020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Ink 12"/>
              <p14:cNvContentPartPr/>
              <p14:nvPr/>
            </p14:nvContentPartPr>
            <p14:xfrm>
              <a:off x="6720862" y="1617660"/>
              <a:ext cx="741600" cy="32868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12942" y="1610460"/>
                <a:ext cx="75492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4" name="Ink 13"/>
              <p14:cNvContentPartPr/>
              <p14:nvPr/>
            </p14:nvContentPartPr>
            <p14:xfrm>
              <a:off x="7143862" y="579420"/>
              <a:ext cx="533160" cy="10782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39182" y="571140"/>
                <a:ext cx="546120" cy="10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5" name="Ink 14"/>
              <p14:cNvContentPartPr/>
              <p14:nvPr/>
            </p14:nvContentPartPr>
            <p14:xfrm>
              <a:off x="7571182" y="544500"/>
              <a:ext cx="180360" cy="15264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63262" y="535500"/>
                <a:ext cx="19836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6" name="Ink 15"/>
              <p14:cNvContentPartPr/>
              <p14:nvPr/>
            </p14:nvContentPartPr>
            <p14:xfrm>
              <a:off x="8399182" y="335700"/>
              <a:ext cx="102960" cy="1018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91622" y="330300"/>
                <a:ext cx="11592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7" name="Ink 16"/>
              <p14:cNvContentPartPr/>
              <p14:nvPr/>
            </p14:nvContentPartPr>
            <p14:xfrm>
              <a:off x="8511502" y="171900"/>
              <a:ext cx="9720" cy="2556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505022" y="161820"/>
                <a:ext cx="2628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8" name="Ink 17"/>
              <p14:cNvContentPartPr/>
              <p14:nvPr/>
            </p14:nvContentPartPr>
            <p14:xfrm>
              <a:off x="8208382" y="287100"/>
              <a:ext cx="161640" cy="12924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99022" y="278820"/>
                <a:ext cx="1785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9" name="Ink 18"/>
              <p14:cNvContentPartPr/>
              <p14:nvPr/>
            </p14:nvContentPartPr>
            <p14:xfrm>
              <a:off x="7840822" y="237420"/>
              <a:ext cx="245880" cy="26316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829662" y="229500"/>
                <a:ext cx="26640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0" name="Ink 19"/>
              <p14:cNvContentPartPr/>
              <p14:nvPr/>
            </p14:nvContentPartPr>
            <p14:xfrm>
              <a:off x="7968982" y="346140"/>
              <a:ext cx="22320" cy="1152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58182" y="334980"/>
                <a:ext cx="4212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1" name="Ink 20"/>
              <p14:cNvContentPartPr/>
              <p14:nvPr/>
            </p14:nvContentPartPr>
            <p14:xfrm>
              <a:off x="7368862" y="302940"/>
              <a:ext cx="345960" cy="24876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360942" y="296820"/>
                <a:ext cx="35928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2" name="Ink 21"/>
              <p14:cNvContentPartPr/>
              <p14:nvPr/>
            </p14:nvContentPartPr>
            <p14:xfrm>
              <a:off x="7560022" y="214380"/>
              <a:ext cx="43920" cy="6732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553542" y="205740"/>
                <a:ext cx="5976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3" name="Ink 22"/>
              <p14:cNvContentPartPr/>
              <p14:nvPr/>
            </p14:nvContentPartPr>
            <p14:xfrm>
              <a:off x="7265902" y="354420"/>
              <a:ext cx="94680" cy="15300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259062" y="346140"/>
                <a:ext cx="11016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4" name="Ink 23"/>
              <p14:cNvContentPartPr/>
              <p14:nvPr/>
            </p14:nvContentPartPr>
            <p14:xfrm>
              <a:off x="7062502" y="327420"/>
              <a:ext cx="252000" cy="35568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051702" y="322020"/>
                <a:ext cx="27144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5" name="Ink 24"/>
              <p14:cNvContentPartPr/>
              <p14:nvPr/>
            </p14:nvContentPartPr>
            <p14:xfrm>
              <a:off x="6751462" y="350100"/>
              <a:ext cx="276480" cy="24336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743182" y="344700"/>
                <a:ext cx="29304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6" name="Ink 25"/>
              <p14:cNvContentPartPr/>
              <p14:nvPr/>
            </p14:nvContentPartPr>
            <p14:xfrm>
              <a:off x="6637342" y="388620"/>
              <a:ext cx="119160" cy="17460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629062" y="379980"/>
                <a:ext cx="13644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7" name="Ink 26"/>
              <p14:cNvContentPartPr/>
              <p14:nvPr/>
            </p14:nvContentPartPr>
            <p14:xfrm>
              <a:off x="6031462" y="343620"/>
              <a:ext cx="594360" cy="34956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018142" y="336780"/>
                <a:ext cx="61452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8" name="Ink 27"/>
              <p14:cNvContentPartPr/>
              <p14:nvPr/>
            </p14:nvContentPartPr>
            <p14:xfrm>
              <a:off x="6406582" y="694620"/>
              <a:ext cx="104400" cy="6588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399742" y="686340"/>
                <a:ext cx="11844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9" name="Ink 28"/>
              <p14:cNvContentPartPr/>
              <p14:nvPr/>
            </p14:nvContentPartPr>
            <p14:xfrm>
              <a:off x="8439142" y="332820"/>
              <a:ext cx="98280" cy="9324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431942" y="322740"/>
                <a:ext cx="1116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0" name="Ink 29"/>
              <p14:cNvContentPartPr/>
              <p14:nvPr/>
            </p14:nvContentPartPr>
            <p14:xfrm>
              <a:off x="8515102" y="167580"/>
              <a:ext cx="6120" cy="1548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507902" y="157500"/>
                <a:ext cx="234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1" name="Ink 30"/>
              <p14:cNvContentPartPr/>
              <p14:nvPr/>
            </p14:nvContentPartPr>
            <p14:xfrm>
              <a:off x="8196502" y="252900"/>
              <a:ext cx="14400" cy="126000"/>
            </p14:xfrm>
          </p:contentPart>
        </mc:Choice>
        <mc:Fallback>
          <p:pic>
            <p:nvPicPr>
              <p:cNvPr id="31" name="Ink 30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187502" y="243540"/>
                <a:ext cx="3348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2" name="Ink 31"/>
              <p14:cNvContentPartPr/>
              <p14:nvPr/>
            </p14:nvContentPartPr>
            <p14:xfrm>
              <a:off x="8186782" y="237060"/>
              <a:ext cx="24120" cy="11772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178862" y="228060"/>
                <a:ext cx="41760" cy="13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39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جدول ۳-۱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663" y="1510874"/>
            <a:ext cx="6565107" cy="589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93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4835" y="1010599"/>
            <a:ext cx="6675028" cy="601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8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9255" y="1472563"/>
            <a:ext cx="9414895" cy="51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5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فراگیری و همه جایی مباحث فرایند.</a:t>
            </a:r>
            <a:r>
              <a:rPr lang="fa-IR" sz="40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2061" y="3684406"/>
            <a:ext cx="10071099" cy="509750"/>
          </a:xfrm>
        </p:spPr>
        <p:txBody>
          <a:bodyPr>
            <a:noAutofit/>
          </a:bodyPr>
          <a:lstStyle/>
          <a:p>
            <a:r>
              <a:rPr lang="fa-IR" sz="40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sz="4000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fa-IR" sz="40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en-US" sz="4000" b="1" dirty="0" smtClean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Processes </a:t>
            </a:r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Everywhere </a:t>
            </a:r>
            <a:r>
              <a:rPr lang="fa-IR" sz="4000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3785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 سفارش</a:t>
            </a:r>
            <a:br>
              <a:rPr lang="fa-IR" dirty="0" smtClean="0"/>
            </a:br>
            <a:r>
              <a:rPr lang="en-US" dirty="0"/>
              <a:t>Order-to-cash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8738" y="1457236"/>
            <a:ext cx="9908381" cy="2386102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lvl="0" indent="0" algn="r">
              <a:buNone/>
            </a:pPr>
            <a:r>
              <a:rPr lang="fa-IR" sz="2800" dirty="0" smtClean="0">
                <a:solidFill>
                  <a:srgbClr val="C3EFFD"/>
                </a:solidFill>
              </a:rPr>
              <a:t>این </a:t>
            </a:r>
            <a:r>
              <a:rPr lang="fa-IR" sz="2800" dirty="0">
                <a:solidFill>
                  <a:srgbClr val="C3EFFD"/>
                </a:solidFill>
              </a:rPr>
              <a:t>نوع فرایند که توسط یک فروشنده انجام می‏شود، زمانی آغاز می‏شود که یک مشتری سفارش خرید یک محصول یا خدمت را داده و زمانی پایان می‏یابد که محصول یا خدمت مورد نظر به مشتری تحویل داده شده و مشتری هزینه مربوطه به آن محصول یا خدمت را </a:t>
            </a:r>
            <a:r>
              <a:rPr lang="fa-IR" sz="2800" dirty="0" smtClean="0">
                <a:solidFill>
                  <a:srgbClr val="C3EFFD"/>
                </a:solidFill>
              </a:rPr>
              <a:t>بپردازد. یک فرایند </a:t>
            </a:r>
            <a:r>
              <a:rPr lang="en-US" sz="2800" dirty="0" smtClean="0">
                <a:solidFill>
                  <a:srgbClr val="C3EFFD"/>
                </a:solidFill>
              </a:rPr>
              <a:t>Order-to-cash</a:t>
            </a:r>
            <a:r>
              <a:rPr lang="fa-IR" sz="2800" dirty="0" smtClean="0">
                <a:solidFill>
                  <a:srgbClr val="C3EFFD"/>
                </a:solidFill>
              </a:rPr>
              <a:t> شامل فعالیت‏هایی است که مربوط به سفارشات خرید است، که شامل حمل کالا (برای محصولات فیزیکی)، تحویل، صدور صورت حساب، اعلام وصول پرداخت و تصدیق است</a:t>
            </a:r>
            <a:endParaRPr lang="en-US" sz="2800" dirty="0" smtClean="0">
              <a:solidFill>
                <a:srgbClr val="C3EFFD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96871" y="4566443"/>
            <a:ext cx="9574411" cy="1631216"/>
          </a:xfrm>
          <a:prstGeom prst="rect">
            <a:avLst/>
          </a:prstGeom>
          <a:solidFill>
            <a:srgbClr val="C3EFFD"/>
          </a:solidFill>
        </p:spPr>
        <p:txBody>
          <a:bodyPr wrap="square">
            <a:spAutoFit/>
          </a:bodyPr>
          <a:lstStyle/>
          <a:p>
            <a:pPr lvl="0" algn="r"/>
            <a:r>
              <a:rPr lang="fa-IR" sz="2400" dirty="0">
                <a:solidFill>
                  <a:srgbClr val="002060"/>
                </a:solidFill>
              </a:rPr>
              <a:t>یک فرایند </a:t>
            </a:r>
            <a:r>
              <a:rPr lang="en-US" sz="2400" dirty="0">
                <a:solidFill>
                  <a:srgbClr val="002060"/>
                </a:solidFill>
              </a:rPr>
              <a:t>Order-to-cash</a:t>
            </a:r>
            <a:r>
              <a:rPr lang="fa-IR" sz="2400" dirty="0">
                <a:solidFill>
                  <a:srgbClr val="002060"/>
                </a:solidFill>
              </a:rPr>
              <a:t> شامل فعالیت‏هایی است که مربوط به سفارشات خرید است، که شامل حمل کالا (برای محصولات </a:t>
            </a:r>
            <a:r>
              <a:rPr lang="fa-IR" sz="2800" dirty="0">
                <a:solidFill>
                  <a:srgbClr val="002060"/>
                </a:solidFill>
              </a:rPr>
              <a:t>فیزیکی</a:t>
            </a:r>
            <a:r>
              <a:rPr lang="fa-IR" sz="2400" dirty="0">
                <a:solidFill>
                  <a:srgbClr val="002060"/>
                </a:solidFill>
              </a:rPr>
              <a:t>)، تحویل، صدور صورت حساب، اعلام وصول پرداخت و تصدیق است.</a:t>
            </a:r>
            <a:endParaRPr lang="en-US" sz="2400" dirty="0">
              <a:solidFill>
                <a:srgbClr val="002060"/>
              </a:solidFill>
            </a:endParaRPr>
          </a:p>
          <a:p>
            <a:pPr algn="l"/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9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 مذاگره برای سفار ش دادن</a:t>
            </a:r>
            <a:br>
              <a:rPr lang="fa-IR" dirty="0" smtClean="0"/>
            </a:br>
            <a:r>
              <a:rPr lang="en-US" dirty="0"/>
              <a:t>Quote-to-</a:t>
            </a:r>
            <a:r>
              <a:rPr lang="en-US" dirty="0" err="1"/>
              <a:t>orde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743075"/>
            <a:ext cx="10129837" cy="2886075"/>
          </a:xfrm>
        </p:spPr>
        <p:txBody>
          <a:bodyPr>
            <a:noAutofit/>
          </a:bodyPr>
          <a:lstStyle/>
          <a:p>
            <a:pPr marL="0" lvl="0" indent="0" algn="r" rtl="1">
              <a:buNone/>
            </a:pPr>
            <a:r>
              <a:rPr lang="fa-IR" sz="2800" dirty="0" smtClean="0"/>
              <a:t> </a:t>
            </a:r>
            <a:r>
              <a:rPr lang="fa-IR" sz="2800" dirty="0"/>
              <a:t>این فرایند معمولاً مقدم بر فرایند </a:t>
            </a:r>
            <a:r>
              <a:rPr lang="en-US" sz="2800" dirty="0"/>
              <a:t>order-to-cash</a:t>
            </a:r>
            <a:r>
              <a:rPr lang="fa-IR" sz="2800" dirty="0"/>
              <a:t> است. زمانی شروع می‏شود که تأمین‏کننده درخواست براي پیشنهاد قيمت (</a:t>
            </a:r>
            <a:r>
              <a:rPr lang="en-US" sz="2800" dirty="0"/>
              <a:t>RFQ</a:t>
            </a:r>
            <a:r>
              <a:rPr lang="fa-IR" sz="2800" dirty="0"/>
              <a:t> یا </a:t>
            </a:r>
            <a:r>
              <a:rPr lang="en-US" sz="2800" dirty="0"/>
              <a:t>Request for Quote</a:t>
            </a:r>
            <a:r>
              <a:rPr lang="fa-IR" sz="2800" dirty="0"/>
              <a:t>) از مشتری دریافت کرده و زمانی پایان می‏یابد که مشتری مورد نظر با توجه به قیمت‏های دریافتی، درخواست خریدی را صادر می‏کند. از این نقطه به بعد فرایند </a:t>
            </a:r>
            <a:r>
              <a:rPr lang="en-US" sz="2800" dirty="0"/>
              <a:t>order-to-cash</a:t>
            </a:r>
            <a:r>
              <a:rPr lang="fa-IR" sz="2800" dirty="0"/>
              <a:t> شروع می‏شود. به ترکیب فرایند </a:t>
            </a:r>
            <a:r>
              <a:rPr lang="en-US" sz="2800" dirty="0"/>
              <a:t>quote-to-order</a:t>
            </a:r>
            <a:r>
              <a:rPr lang="fa-IR" sz="2800" dirty="0"/>
              <a:t> و فرایند </a:t>
            </a:r>
            <a:r>
              <a:rPr lang="en-US" sz="2800" dirty="0"/>
              <a:t>order-to-cash</a:t>
            </a:r>
            <a:r>
              <a:rPr lang="fa-IR" sz="2800" dirty="0"/>
              <a:t> متناظر با آن، فرایند </a:t>
            </a:r>
            <a:r>
              <a:rPr lang="en-US" sz="2800" dirty="0"/>
              <a:t>quote-to-cash</a:t>
            </a:r>
            <a:r>
              <a:rPr lang="fa-IR" sz="2800" dirty="0"/>
              <a:t> گفته می‏شود.</a:t>
            </a:r>
            <a:endParaRPr lang="en-US" sz="2800" dirty="0"/>
          </a:p>
          <a:p>
            <a:pPr lvl="0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294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 تامین</a:t>
            </a:r>
            <a:br>
              <a:rPr lang="fa-IR" dirty="0" smtClean="0"/>
            </a:br>
            <a:r>
              <a:rPr lang="en-US" dirty="0"/>
              <a:t>Procure-to-pay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900" y="1871663"/>
            <a:ext cx="9982200" cy="3443287"/>
          </a:xfrm>
        </p:spPr>
        <p:txBody>
          <a:bodyPr>
            <a:normAutofit lnSpcReduction="10000"/>
          </a:bodyPr>
          <a:lstStyle/>
          <a:p>
            <a:pPr marL="0" lvl="0" indent="0" algn="r" rtl="1">
              <a:buNone/>
            </a:pPr>
            <a:r>
              <a:rPr lang="fa-IR" sz="2800" dirty="0" smtClean="0"/>
              <a:t> </a:t>
            </a:r>
            <a:r>
              <a:rPr lang="fa-IR" sz="2800" dirty="0"/>
              <a:t>این نوع فرایند نیز زمانی‏ شروع می‏شود که فردی در داخل سازمان تعیین می‏کند که یک محصول یا خدمت مشخص نیاز است تا خریداری شود، و زمانی پایان می‏یابد که محصول یا خدمت مورد نظر دریافت شده و پرداخت مربوط به آن صورت پذیرد. یک فرایند </a:t>
            </a:r>
            <a:r>
              <a:rPr lang="en-US" sz="2800" dirty="0"/>
              <a:t>procure-to-pay</a:t>
            </a:r>
            <a:r>
              <a:rPr lang="fa-IR" sz="2800" dirty="0"/>
              <a:t> شامل فعالیت‏هایی از قبیل به دست آوردن قیمت‏ها، تصویب خرید، انتخاب یک تأمین‏کننده، صدور یک سفارش خرید، دریافت کالا(یا مصرف خدمت) و نهایتاً بررسی و پرداخت صورت‏ حساب است. یک فرایند </a:t>
            </a:r>
            <a:r>
              <a:rPr lang="en-US" sz="2800" dirty="0"/>
              <a:t>procure-to-pay</a:t>
            </a:r>
            <a:r>
              <a:rPr lang="fa-IR" sz="2800" dirty="0"/>
              <a:t> را می‏توان همزاد فرایند </a:t>
            </a:r>
            <a:r>
              <a:rPr lang="en-US" sz="2800" dirty="0"/>
              <a:t>quote-to-cash</a:t>
            </a:r>
            <a:r>
              <a:rPr lang="fa-IR" sz="2800" dirty="0"/>
              <a:t> در متن تعاملات </a:t>
            </a:r>
            <a:r>
              <a:rPr lang="en-US" sz="2800" dirty="0"/>
              <a:t>business-to-business</a:t>
            </a:r>
            <a:r>
              <a:rPr lang="fa-IR" sz="2800" dirty="0"/>
              <a:t> دانست. برای هر فرایند </a:t>
            </a:r>
            <a:r>
              <a:rPr lang="en-US" sz="2800" dirty="0"/>
              <a:t>procure-to-pay</a:t>
            </a:r>
            <a:r>
              <a:rPr lang="fa-IR" sz="2800" dirty="0"/>
              <a:t> یک فرایند </a:t>
            </a:r>
            <a:r>
              <a:rPr lang="en-US" sz="2800" dirty="0"/>
              <a:t>quote-to-cash</a:t>
            </a:r>
            <a:r>
              <a:rPr lang="fa-IR" sz="2800" dirty="0"/>
              <a:t> متناظر در سمت تأمین‏کننده وجود دارد.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456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 رفع  مشکلات</a:t>
            </a:r>
            <a:br>
              <a:rPr lang="fa-IR" dirty="0" smtClean="0"/>
            </a:br>
            <a:r>
              <a:rPr lang="en-US" dirty="0"/>
              <a:t> Issue-to-resolution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419" y="1908968"/>
            <a:ext cx="9982200" cy="4100513"/>
          </a:xfrm>
        </p:spPr>
        <p:txBody>
          <a:bodyPr>
            <a:noAutofit/>
          </a:bodyPr>
          <a:lstStyle/>
          <a:p>
            <a:pPr lvl="0" algn="r" rtl="1"/>
            <a:r>
              <a:rPr lang="fa-IR" sz="2800" dirty="0" smtClean="0"/>
              <a:t>: </a:t>
            </a:r>
            <a:r>
              <a:rPr lang="fa-IR" sz="2800" dirty="0"/>
              <a:t>این نوع فرایند زمانی شروع می‏شود که یک مشتری با یک مسئله یا مشکل (همانند شکایت از خرابی محصول یا مشکلاتی حین دریافت خدمت) مواجه شود. فرایند تا زمانی ادامه پیدا می‏کند که مشتری، تأمین‏کننده و یا ترجیحاً هر دو، به این توافق برسند که مشکل برطرف شده است. گونه‏هایی از این فرایند را می‏توان در شرکت‏های بیمه که می‏بایست با "دعاوی بیمه" سروکار داشته باشند، پیدا کرد. این نوع فرایند معمولاً </a:t>
            </a:r>
            <a:r>
              <a:rPr lang="en-US" sz="2800" dirty="0"/>
              <a:t>claim-to-resolution</a:t>
            </a:r>
            <a:r>
              <a:rPr lang="fa-IR" sz="2800" dirty="0"/>
              <a:t> نامیده می‏شود.</a:t>
            </a:r>
            <a:endParaRPr lang="en-US" sz="2800" dirty="0"/>
          </a:p>
          <a:p>
            <a:pPr algn="r" rtl="1"/>
            <a:r>
              <a:rPr lang="en-US" sz="2800" dirty="0"/>
              <a:t>Application-to-approval</a:t>
            </a:r>
            <a:r>
              <a:rPr lang="fa-IR" sz="2800" dirty="0"/>
              <a:t>: این نوع فرایند زمانی شروع می‏شود که یک نفر درخواست یک مساعده یا حق امتیاز را داده و زمانی پایان می‏پذیرد که مساعده یا </a:t>
            </a:r>
            <a:r>
              <a:rPr lang="fa-IR" sz="2800" dirty="0" smtClean="0"/>
              <a:t>حق امتیاز </a:t>
            </a:r>
            <a:r>
              <a:rPr lang="fa-IR" sz="2800" dirty="0"/>
              <a:t>مورد نظر یا به وی اعطا شود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35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 تصویت و یا تایید</a:t>
            </a:r>
            <a:br>
              <a:rPr lang="fa-IR" dirty="0" smtClean="0"/>
            </a:br>
            <a:r>
              <a:rPr lang="en-US" dirty="0"/>
              <a:t> </a:t>
            </a:r>
            <a:r>
              <a:rPr lang="fa-IR" dirty="0" smtClean="0"/>
              <a:t> </a:t>
            </a:r>
            <a:r>
              <a:rPr lang="en-US" dirty="0"/>
              <a:t>Application-to-approval</a:t>
            </a:r>
            <a:r>
              <a:rPr lang="fa-IR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313" y="2571751"/>
            <a:ext cx="9982200" cy="260746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 smtClean="0"/>
              <a:t>این </a:t>
            </a:r>
            <a:r>
              <a:rPr lang="fa-IR" sz="2800" dirty="0"/>
              <a:t>نوع فرایند زمانی شروع می‏شود که یک نفر درخواست یک مساعده یا حق امتیاز را داده و زمانی پایان می‏پذیرد که مساعده یا حق امتیاز مورد نظر یا به وی اعطا شود و یا با آن موافقت نشود. این نوع فرایند بیشتر در سازمان‏های دولتی رایج بوده، برای مثال وقتی که یک شهروند برای پروانه ساختمان درخواست داده و یا فردی جواز شروع یک کسب‏وکار(برای مثال رستوران) را درخواست می‏کند. نوع دیگری از فرایند که در این دسته قرار می‏گیرد، فرایند پذیرش در یک دانشگاه است،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076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312" y="107157"/>
            <a:ext cx="9980682" cy="992980"/>
          </a:xfrm>
        </p:spPr>
        <p:txBody>
          <a:bodyPr>
            <a:noAutofit/>
          </a:bodyPr>
          <a:lstStyle/>
          <a:p>
            <a:pPr algn="ctr" rtl="1"/>
            <a:r>
              <a:rPr lang="fa-IR" dirty="0"/>
              <a:t>مثالی از فرایند </a:t>
            </a:r>
            <a:r>
              <a:rPr lang="en-US" dirty="0"/>
              <a:t>Procure-to-pay</a:t>
            </a:r>
            <a:r>
              <a:rPr lang="fa-IR" dirty="0"/>
              <a:t>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در </a:t>
            </a:r>
            <a:r>
              <a:rPr lang="fa-IR" dirty="0"/>
              <a:t>شرکت </a:t>
            </a:r>
            <a:r>
              <a:rPr lang="en-US" dirty="0" err="1" smtClean="0"/>
              <a:t>BuildIT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76300" y="1771649"/>
            <a:ext cx="9672638" cy="391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23850" algn="just" rtl="1">
              <a:lnSpc>
                <a:spcPct val="150000"/>
              </a:lnSpc>
              <a:spcAft>
                <a:spcPts val="0"/>
              </a:spcAft>
            </a:pP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 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23850" indent="323850" algn="just" rtl="1">
              <a:lnSpc>
                <a:spcPct val="150000"/>
              </a:lnSpc>
              <a:spcAft>
                <a:spcPts val="0"/>
              </a:spcAft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BuildIT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یک شرکت ساخت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وساز در زمینه امور عام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المنفعه (از قبیل جاده، پل، خطوط لوله، تونل، راه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آهن و غیره است). </a:t>
            </a:r>
            <a:endParaRPr lang="fa-IR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609600" indent="-285750" algn="just" rtl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مهندسین به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تجهیزاتی از  قبیل کامیون، حفرکننده، بولدزر، پمپ آب و یا غیره احتیاج پیدا می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کنند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BuildIT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تجهیزات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مورد نیاز خود را از تأمین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کننده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های مجهز تهیه می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کند.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76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290" y="0"/>
            <a:ext cx="9980682" cy="992980"/>
          </a:xfrm>
        </p:spPr>
        <p:txBody>
          <a:bodyPr>
            <a:noAutofit/>
          </a:bodyPr>
          <a:lstStyle/>
          <a:p>
            <a:pPr algn="ctr" rtl="1"/>
            <a:r>
              <a:rPr lang="fa-IR" dirty="0"/>
              <a:t>مثالی از فرایند </a:t>
            </a:r>
            <a:r>
              <a:rPr lang="en-US" dirty="0"/>
              <a:t>Procure-to-pay</a:t>
            </a:r>
            <a:r>
              <a:rPr lang="fa-IR" dirty="0"/>
              <a:t>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در </a:t>
            </a:r>
            <a:r>
              <a:rPr lang="fa-IR" dirty="0"/>
              <a:t>شرکت </a:t>
            </a:r>
            <a:r>
              <a:rPr lang="en-US" dirty="0" err="1" smtClean="0"/>
              <a:t>BuildIT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64481" y="1431082"/>
            <a:ext cx="956710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 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"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درخواست اجاره تجهیز"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endParaRPr lang="fa-IR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60960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اضافه کردن به  درخواست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اجاره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 </a:t>
            </a:r>
          </a:p>
          <a:p>
            <a:pPr marL="60960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تصویب توسط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مهندس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پروژه،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که وی نیز در انبار کار می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کند.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</a:p>
          <a:p>
            <a:pPr marL="60960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ارسال تایدیه  به تأمین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کننده می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فرستد. این تأییدیه شامل یک سفارش خرید(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Purchase </a:t>
            </a:r>
            <a:r>
              <a:rPr lang="en-US" sz="2800" dirty="0">
                <a:latin typeface="B Nazanin" panose="00000400000000000000" pitchFamily="2" charset="-78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Order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یا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PO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 برای اجاره تجهیز است.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60960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امکان لغو در خواست توسط مهندس سایت</a:t>
            </a:r>
          </a:p>
          <a:p>
            <a:pPr marL="60960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po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از طریق سیستم اطلاعاتی مالی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BuildIT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و با استفاده از اطلاعات وارد شده توسط کارمند تهیه می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شود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077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290" y="0"/>
            <a:ext cx="9980682" cy="992980"/>
          </a:xfrm>
        </p:spPr>
        <p:txBody>
          <a:bodyPr>
            <a:noAutofit/>
          </a:bodyPr>
          <a:lstStyle/>
          <a:p>
            <a:pPr algn="ctr" rtl="1"/>
            <a:r>
              <a:rPr lang="fa-IR" dirty="0"/>
              <a:t>مثالی از فرایند </a:t>
            </a:r>
            <a:r>
              <a:rPr lang="en-US" dirty="0"/>
              <a:t>Procure-to-pay</a:t>
            </a:r>
            <a:r>
              <a:rPr lang="fa-IR" dirty="0"/>
              <a:t>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در </a:t>
            </a:r>
            <a:r>
              <a:rPr lang="fa-IR" dirty="0"/>
              <a:t>شرکت </a:t>
            </a:r>
            <a:r>
              <a:rPr lang="en-US" dirty="0" err="1" smtClean="0"/>
              <a:t>BuildIT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30334" y="1650206"/>
            <a:ext cx="9672638" cy="391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  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تحویل تجهیرات ا 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به محل ساخت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وساز 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توسط تامین کننده. </a:t>
            </a:r>
          </a:p>
          <a:p>
            <a:pPr marL="1066800" lvl="1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بررسی و تایید از جانب مهندس سایت ( امکان رد )  </a:t>
            </a:r>
          </a:p>
          <a:p>
            <a:pPr marL="1066800" lvl="1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بردن تجهیزات پس ار پایان کار( امکان تمدید)</a:t>
            </a:r>
          </a:p>
          <a:p>
            <a:pPr marL="1066800" lvl="1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ارسال صورت حساب به شرکت </a:t>
            </a:r>
          </a:p>
          <a:p>
            <a:pPr marL="1066800" lvl="1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بررسی کاتالوگ تأمین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کننده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‏</a:t>
            </a:r>
            <a:r>
              <a:rPr lang="fa-IR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های تجهیزات، و انتخاب تجهیز با بهترین هزینه و  چک کردن دردسترس بودن  </a:t>
            </a:r>
          </a:p>
        </p:txBody>
      </p:sp>
    </p:spTree>
    <p:extLst>
      <p:ext uri="{BB962C8B-B14F-4D97-AF65-F5344CB8AC3E}">
        <p14:creationId xmlns:p14="http://schemas.microsoft.com/office/powerpoint/2010/main" val="182135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r" rtl="1"/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اجزا و عناصر فرایند های کسب و کار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8" y="3984443"/>
            <a:ext cx="10071099" cy="5097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Ingredients of a Business Process</a:t>
            </a:r>
            <a:r>
              <a:rPr lang="en-US" sz="4000" dirty="0">
                <a:latin typeface="B Nazanin" panose="00000400000000000000" pitchFamily="2" charset="-7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501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42327"/>
            <a:ext cx="9980682" cy="1096962"/>
          </a:xfrm>
          <a:noFill/>
          <a:ln w="28575">
            <a:noFill/>
          </a:ln>
        </p:spPr>
        <p:txBody>
          <a:bodyPr/>
          <a:lstStyle/>
          <a:p>
            <a:pPr algn="ctr"/>
            <a:r>
              <a:rPr lang="fa-IR" dirty="0" smtClean="0"/>
              <a:t>فرایند از چه اجزایی تشکیل شده است؟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28726" y="1550640"/>
            <a:ext cx="9286875" cy="273921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 smtClean="0"/>
              <a:t> </a:t>
            </a:r>
            <a:r>
              <a:rPr lang="fa-IR" sz="3600" dirty="0">
                <a:solidFill>
                  <a:srgbClr val="C00000"/>
                </a:solidFill>
              </a:rPr>
              <a:t>واقعه (</a:t>
            </a:r>
            <a:r>
              <a:rPr lang="en-US" sz="3200" dirty="0">
                <a:solidFill>
                  <a:srgbClr val="C00000"/>
                </a:solidFill>
              </a:rPr>
              <a:t>event</a:t>
            </a:r>
            <a:r>
              <a:rPr lang="fa-IR" sz="3600" dirty="0">
                <a:solidFill>
                  <a:srgbClr val="C00000"/>
                </a:solidFill>
              </a:rPr>
              <a:t>) و فعالیت (</a:t>
            </a:r>
            <a:r>
              <a:rPr lang="en-US" sz="3200" dirty="0">
                <a:solidFill>
                  <a:srgbClr val="C00000"/>
                </a:solidFill>
              </a:rPr>
              <a:t>activity </a:t>
            </a:r>
            <a:r>
              <a:rPr lang="fa-IR" sz="3200" dirty="0" smtClean="0">
                <a:solidFill>
                  <a:srgbClr val="C00000"/>
                </a:solidFill>
              </a:rPr>
              <a:t> </a:t>
            </a:r>
            <a:r>
              <a:rPr lang="fa-IR" sz="3200" dirty="0" smtClean="0"/>
              <a:t>: </a:t>
            </a:r>
            <a:r>
              <a:rPr lang="fa-IR" sz="2400" dirty="0" smtClean="0"/>
              <a:t> </a:t>
            </a:r>
            <a:r>
              <a:rPr lang="fa-IR" sz="2800" dirty="0" smtClean="0"/>
              <a:t>وقاایع </a:t>
            </a:r>
            <a:r>
              <a:rPr lang="fa-IR" sz="2800" dirty="0"/>
              <a:t>مربوط به چیزهایی است که به صورت </a:t>
            </a:r>
            <a:r>
              <a:rPr lang="fa-IR" sz="2800" dirty="0" smtClean="0"/>
              <a:t>لحظه ای اتفاق </a:t>
            </a:r>
            <a:r>
              <a:rPr lang="fa-IR" sz="2800" dirty="0"/>
              <a:t>می‏افتند، </a:t>
            </a:r>
            <a:r>
              <a:rPr lang="fa-IR" sz="2800" dirty="0" smtClean="0"/>
              <a:t>و </a:t>
            </a:r>
            <a:r>
              <a:rPr lang="fa-IR" sz="2800" dirty="0"/>
              <a:t>مدت ندارند</a:t>
            </a:r>
            <a:r>
              <a:rPr lang="fa-IR" sz="2800" dirty="0" smtClean="0"/>
              <a:t>.</a:t>
            </a:r>
            <a:r>
              <a:rPr lang="fa-IR" sz="2800" dirty="0"/>
              <a:t> و آغازکننده اجرای یکسری از فعالیت‏ها </a:t>
            </a:r>
            <a:r>
              <a:rPr lang="fa-IR" sz="2800" dirty="0" smtClean="0"/>
              <a:t>است. </a:t>
            </a:r>
            <a:r>
              <a:rPr lang="fa-IR" sz="2800" dirty="0"/>
              <a:t>برای مثال رسید یک تجهیز به محل ساخت‏</a:t>
            </a:r>
            <a:r>
              <a:rPr lang="fa-IR" sz="2800" dirty="0" smtClean="0"/>
              <a:t>وساز</a:t>
            </a:r>
            <a:r>
              <a:rPr lang="fa-IR" sz="3600" dirty="0" smtClean="0">
                <a:solidFill>
                  <a:srgbClr val="C00000"/>
                </a:solidFill>
              </a:rPr>
              <a:t>( واقعه)</a:t>
            </a:r>
            <a:r>
              <a:rPr lang="fa-IR" sz="2800" dirty="0" smtClean="0"/>
              <a:t>  وقتی </a:t>
            </a:r>
            <a:r>
              <a:rPr lang="fa-IR" sz="2800" dirty="0"/>
              <a:t>تجهیز مورد نظر می‏رسد، سایت مهندسی آنرا بازرسی می‏کند. این بازرسی </a:t>
            </a:r>
            <a:r>
              <a:rPr lang="fa-IR" sz="3600" dirty="0">
                <a:solidFill>
                  <a:srgbClr val="C00000"/>
                </a:solidFill>
              </a:rPr>
              <a:t>یک فعالیت</a:t>
            </a:r>
            <a:r>
              <a:rPr lang="fa-IR" sz="2800" dirty="0"/>
              <a:t> بوده به این دلیل که زمان می‏برد.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02912" y="4632743"/>
            <a:ext cx="9338502" cy="181588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/>
              <a:t>زمانی که فعالیت نسبتاً ساده بوده و می‏توان آنرا  به عنوان یک جزء منفرد کاری در نظر گرفت، وظیفه (</a:t>
            </a:r>
            <a:r>
              <a:rPr lang="en-US" sz="2800" dirty="0"/>
              <a:t>task</a:t>
            </a:r>
            <a:r>
              <a:rPr lang="fa-IR" sz="2800" dirty="0"/>
              <a:t>) نامیده می‏شود. برای مثال زمانی که بازرسی انجام شده توسط سایت مهندسی نسبتاً ساده باشد (برای مثال بررسی اینکه تجهیز دریافتی طبق سفارش است یا نه؟)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46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 algn="ctr"/>
            <a:r>
              <a:rPr lang="fa-IR" dirty="0" smtClean="0"/>
              <a:t>فرایند از چه اجزایی تشکیل شده است؟</a:t>
            </a:r>
            <a:r>
              <a:rPr lang="fa-IR" dirty="0"/>
              <a:t/>
            </a:r>
            <a:br>
              <a:rPr lang="fa-IR" dirty="0"/>
            </a:br>
            <a:r>
              <a:rPr lang="fa-IR" dirty="0"/>
              <a:t>نقاط تصمیم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83430" y="2695158"/>
            <a:ext cx="100592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/>
              <a:t>علاوه بر وقایع و فعالیت‏ها، یک فرایند شامل </a:t>
            </a:r>
            <a:r>
              <a:rPr lang="fa-IR" sz="2800" dirty="0">
                <a:solidFill>
                  <a:srgbClr val="FF0000"/>
                </a:solidFill>
              </a:rPr>
              <a:t>نقاط تصمیم </a:t>
            </a:r>
            <a:r>
              <a:rPr lang="fa-IR" sz="2800" dirty="0"/>
              <a:t>است، نقاطی در زمان که یک تصمیم که بر روی روش انجام فرایند تأثیرگذار است، گرفته می‏شود. برای مثال در نتیجه بازرسی، سایت مهندسی ممکن است تصمیم بگیرد که تجهیز باید برگردانده شود و یا پذیرفته شود. این تصمیم در اتفاقات بعدی فرایند تأثیرگذار است.</a:t>
            </a:r>
            <a:endParaRPr lang="en-US" sz="2800" dirty="0"/>
          </a:p>
          <a:p>
            <a:pPr algn="r" rtl="1"/>
            <a:r>
              <a:rPr lang="fa-IR" sz="2800" dirty="0" smtClean="0"/>
              <a:t> 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216974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/>
          <a:lstStyle/>
          <a:p>
            <a:pPr algn="ctr" rtl="1"/>
            <a:r>
              <a:rPr lang="fa-IR" dirty="0" smtClean="0"/>
              <a:t>فرایند از چه اجزایی تشکیل شده است؟</a:t>
            </a:r>
            <a:r>
              <a:rPr lang="fa-IR" dirty="0"/>
              <a:t/>
            </a:r>
            <a:br>
              <a:rPr lang="fa-IR" dirty="0"/>
            </a:br>
            <a:r>
              <a:rPr lang="fa-IR" dirty="0"/>
              <a:t>بازیگر (</a:t>
            </a:r>
            <a:r>
              <a:rPr lang="en-US" dirty="0"/>
              <a:t>Actor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4901" y="1693068"/>
            <a:ext cx="99806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 smtClean="0"/>
              <a:t> </a:t>
            </a:r>
            <a:r>
              <a:rPr lang="fa-IR" sz="2800" dirty="0" smtClean="0"/>
              <a:t>یک </a:t>
            </a:r>
            <a:r>
              <a:rPr lang="fa-IR" sz="2800" dirty="0"/>
              <a:t>فرایند همچنین شامل تعدادی بازیگر (</a:t>
            </a:r>
            <a:r>
              <a:rPr lang="en-US" sz="2800" dirty="0"/>
              <a:t>Actor</a:t>
            </a:r>
            <a:r>
              <a:rPr lang="fa-IR" sz="2800" dirty="0"/>
              <a:t>) (شامل انسان، سازمان، نرم‏افزار که به نمایندگی بازیگر انسانی یا سازمان عمل می‏کند)، اشیا فیزیکی(تجهیز، مواد، محصول، اسناد کاغذی) و اشیا غیرمادی(اسناد و رکوردهای الکترونیکی) باشد. برای مثال فرایند اجاره تجهیز، شامل سه نوع بازیگر انسانی(کارمند، مهندس سایت و مهندس پروژه) و دو نوع بازیگر سازمانی(</a:t>
            </a:r>
            <a:r>
              <a:rPr lang="en-US" sz="2800" dirty="0" err="1"/>
              <a:t>BuildIT</a:t>
            </a:r>
            <a:r>
              <a:rPr lang="fa-IR" sz="2800" dirty="0"/>
              <a:t> و تأمین‏کننده تجهیز) است. فرانید همچنین شامل اشیاء فیزیکی(تجهیز اجاره‏ای)، اسناد الکترونیک(درخواست اجاره تجهیز، </a:t>
            </a:r>
            <a:r>
              <a:rPr lang="en-US" sz="2800" dirty="0"/>
              <a:t>PO</a:t>
            </a:r>
            <a:r>
              <a:rPr lang="fa-IR" sz="2800" dirty="0"/>
              <a:t>ها و صورت حساب‏ها) و رکوردهای </a:t>
            </a:r>
          </a:p>
        </p:txBody>
      </p:sp>
    </p:spTree>
    <p:extLst>
      <p:ext uri="{BB962C8B-B14F-4D97-AF65-F5344CB8AC3E}">
        <p14:creationId xmlns:p14="http://schemas.microsoft.com/office/powerpoint/2010/main" val="28250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noFill/>
          </a:ln>
        </p:spPr>
        <p:txBody>
          <a:bodyPr>
            <a:normAutofit fontScale="90000"/>
          </a:bodyPr>
          <a:lstStyle/>
          <a:p>
            <a:pPr algn="ctr" rtl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fa-IR" dirty="0" smtClean="0"/>
              <a:t>فرایند از چه اجزایی تشکیل شده است</a:t>
            </a:r>
            <a:r>
              <a:rPr lang="fa-IR" dirty="0"/>
              <a:t>؟</a:t>
            </a:r>
            <a:br>
              <a:rPr lang="fa-IR" dirty="0"/>
            </a:br>
            <a:r>
              <a:rPr lang="fa-IR" dirty="0"/>
              <a:t>خروجی (</a:t>
            </a:r>
            <a:r>
              <a:rPr lang="en-US" dirty="0"/>
              <a:t>outcome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2913" y="1997839"/>
            <a:ext cx="105298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/>
              <a:t>در نهایت اجرای فرایند منجر به یک یا </a:t>
            </a:r>
            <a:r>
              <a:rPr lang="fa-IR" sz="2800" dirty="0">
                <a:solidFill>
                  <a:srgbClr val="FF0000"/>
                </a:solidFill>
              </a:rPr>
              <a:t>چند خروجی (</a:t>
            </a:r>
            <a:r>
              <a:rPr lang="en-US" sz="2800" dirty="0">
                <a:solidFill>
                  <a:srgbClr val="FF0000"/>
                </a:solidFill>
              </a:rPr>
              <a:t>outcome</a:t>
            </a:r>
            <a:r>
              <a:rPr lang="fa-IR" sz="2800" dirty="0">
                <a:solidFill>
                  <a:srgbClr val="FF0000"/>
                </a:solidFill>
              </a:rPr>
              <a:t>) </a:t>
            </a:r>
            <a:r>
              <a:rPr lang="fa-IR" sz="2800" dirty="0"/>
              <a:t>می‏شود. برای مثال فرایند اجاره تجهیز منجر به تجهیزی می‏شود که به وسیله </a:t>
            </a:r>
            <a:r>
              <a:rPr lang="en-US" sz="2800" dirty="0" err="1"/>
              <a:t>BuildIT</a:t>
            </a:r>
            <a:r>
              <a:rPr lang="fa-IR" sz="2800" dirty="0"/>
              <a:t> استفاده می‏شود، همانگونه که منجر به حق‏الزحمه‏ای می‏شود که به تأمین‏کننده تجهیز پرداخته می‏شود. از منظر ایده‏ال، یک خروجی باید ارزشی را به بازیگران درگیر فرایند برساند، که در این مثال </a:t>
            </a:r>
            <a:r>
              <a:rPr lang="en-US" sz="2800" dirty="0" err="1"/>
              <a:t>BuildIT</a:t>
            </a:r>
            <a:r>
              <a:rPr lang="fa-IR" sz="2800" dirty="0"/>
              <a:t> و تأمین‏کننده هستند. در برخی موارد، این ارزش به دست‏ نیامده، و یا تنها قسمتی از آن حاصل می‏شود. برای مثال، وقتی یک تجهیز برگردانده می‏شود، ارزشی به دست نمی‏آید، نه برای </a:t>
            </a:r>
            <a:r>
              <a:rPr lang="en-US" sz="2800" dirty="0" err="1"/>
              <a:t>BuildIT</a:t>
            </a:r>
            <a:r>
              <a:rPr lang="fa-IR" sz="2800" dirty="0"/>
              <a:t> و نه برای تأمین‏کننده. این متناظر با یک خروجی منفی است، در تضاد با خروجی مثبت که ارزشی را به بازیگران درگیر می‏دهد. در میان بازیگران درگیر در فرایند، فردی که خروجی را مصرف می‏کند، نقش مهمی را بازی کرده که به او مشتری گفته می‏شود.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974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b="1" dirty="0" smtClean="0"/>
              <a:t>تمرین 1-1 فرایند پذیرش دانشجو در دانشگاه</a:t>
            </a:r>
            <a:endParaRPr lang="fa-IR" dirty="0"/>
          </a:p>
        </p:txBody>
      </p:sp>
      <p:sp>
        <p:nvSpPr>
          <p:cNvPr id="3" name="Rectangle 2"/>
          <p:cNvSpPr/>
          <p:nvPr/>
        </p:nvSpPr>
        <p:spPr>
          <a:xfrm>
            <a:off x="742949" y="1449502"/>
            <a:ext cx="10758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Students </a:t>
            </a:r>
            <a:r>
              <a:rPr lang="en-US" sz="2400" dirty="0"/>
              <a:t>first fill in an online form. Online applications </a:t>
            </a:r>
            <a:r>
              <a:rPr lang="en-US" sz="2400" dirty="0" smtClean="0"/>
              <a:t>are recorded </a:t>
            </a:r>
            <a:r>
              <a:rPr lang="en-US" sz="2400" dirty="0"/>
              <a:t>in an information system to which all staff members involved in the </a:t>
            </a:r>
            <a:r>
              <a:rPr lang="en-US" sz="2400" dirty="0" smtClean="0"/>
              <a:t>admissions process </a:t>
            </a:r>
            <a:r>
              <a:rPr lang="en-US" sz="2400" dirty="0"/>
              <a:t>have access to.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After  submit ion, a </a:t>
            </a:r>
            <a:r>
              <a:rPr lang="en-US" sz="2400" dirty="0"/>
              <a:t>PDF document </a:t>
            </a:r>
            <a:r>
              <a:rPr lang="en-US" sz="2400" dirty="0" smtClean="0"/>
              <a:t>is generated </a:t>
            </a:r>
            <a:r>
              <a:rPr lang="en-US" sz="2400" dirty="0"/>
              <a:t>and the student is requested to download it, sign it, and send it by post </a:t>
            </a:r>
            <a:r>
              <a:rPr lang="en-US" sz="2400" dirty="0" smtClean="0"/>
              <a:t>together with </a:t>
            </a:r>
            <a:r>
              <a:rPr lang="en-US" sz="2400" dirty="0"/>
              <a:t>the required </a:t>
            </a:r>
            <a:r>
              <a:rPr lang="en-US" sz="2400" dirty="0" smtClean="0"/>
              <a:t>documents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an </a:t>
            </a:r>
            <a:r>
              <a:rPr lang="en-US" sz="2400" dirty="0"/>
              <a:t>officer checks the </a:t>
            </a:r>
            <a:r>
              <a:rPr lang="en-US" sz="2400" dirty="0" smtClean="0"/>
              <a:t>completeness of </a:t>
            </a:r>
            <a:r>
              <a:rPr lang="en-US" sz="2400" dirty="0"/>
              <a:t>the documents. If any document is missing, an e-mail is sent to the student. </a:t>
            </a:r>
            <a:r>
              <a:rPr lang="en-US" sz="2400" dirty="0" smtClean="0"/>
              <a:t>The student </a:t>
            </a:r>
            <a:r>
              <a:rPr lang="en-US" sz="2400" dirty="0"/>
              <a:t>has to send the missing documents by post</a:t>
            </a:r>
            <a:r>
              <a:rPr lang="en-US" sz="2400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admissions office sends the certified copies of the degrees to an </a:t>
            </a:r>
            <a:r>
              <a:rPr lang="en-US" sz="2400" dirty="0">
                <a:solidFill>
                  <a:srgbClr val="FF0000"/>
                </a:solidFill>
              </a:rPr>
              <a:t>academic </a:t>
            </a:r>
            <a:r>
              <a:rPr lang="en-US" sz="2400" dirty="0" smtClean="0">
                <a:solidFill>
                  <a:srgbClr val="FF0000"/>
                </a:solidFill>
              </a:rPr>
              <a:t>recognition agency</a:t>
            </a:r>
            <a:r>
              <a:rPr lang="en-US" sz="2400" dirty="0"/>
              <a:t>, which checks the degrees and gives an assessment of their validity and </a:t>
            </a:r>
            <a:r>
              <a:rPr lang="en-US" sz="2400" dirty="0" smtClean="0"/>
              <a:t>equivalence in </a:t>
            </a:r>
            <a:r>
              <a:rPr lang="en-US" sz="2400" dirty="0"/>
              <a:t>terms of local education standards</a:t>
            </a:r>
            <a:r>
              <a:rPr lang="en-US" sz="2400" dirty="0" smtClean="0"/>
              <a:t>. sent </a:t>
            </a:r>
            <a:r>
              <a:rPr lang="en-US" sz="2400" dirty="0"/>
              <a:t>a confirmation letter by post.</a:t>
            </a:r>
            <a:endParaRPr lang="fa-IR" sz="2400" dirty="0">
              <a:solidFill>
                <a:srgbClr val="514843"/>
              </a:solidFill>
              <a:latin typeface="B Tahoma"/>
              <a:ea typeface="+mj-ea"/>
              <a:cs typeface="B Titr"/>
            </a:endParaRPr>
          </a:p>
        </p:txBody>
      </p:sp>
    </p:spTree>
    <p:extLst>
      <p:ext uri="{BB962C8B-B14F-4D97-AF65-F5344CB8AC3E}">
        <p14:creationId xmlns:p14="http://schemas.microsoft.com/office/powerpoint/2010/main" val="169305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 </a:t>
            </a:r>
            <a:r>
              <a:rPr lang="fa-IR" b="1" dirty="0" smtClean="0"/>
              <a:t>ادامه)</a:t>
            </a:r>
            <a:r>
              <a:rPr lang="en-US" b="1" dirty="0" smtClean="0"/>
              <a:t>) </a:t>
            </a:r>
            <a:r>
              <a:rPr lang="fa-IR" b="1" dirty="0" smtClean="0"/>
              <a:t>تمرین 1-1 فرایند پذیرش دانشجو در دانشگاه</a:t>
            </a:r>
            <a:endParaRPr lang="fa-IR" dirty="0"/>
          </a:p>
        </p:txBody>
      </p:sp>
      <p:sp>
        <p:nvSpPr>
          <p:cNvPr id="3" name="Rectangle 2"/>
          <p:cNvSpPr/>
          <p:nvPr/>
        </p:nvSpPr>
        <p:spPr>
          <a:xfrm>
            <a:off x="742949" y="1642086"/>
            <a:ext cx="10758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 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US" sz="2400" dirty="0" smtClean="0"/>
              <a:t>The </a:t>
            </a:r>
            <a:r>
              <a:rPr lang="en-US" sz="2400" dirty="0"/>
              <a:t>agency </a:t>
            </a:r>
            <a:r>
              <a:rPr lang="en-US" sz="2400" dirty="0" smtClean="0"/>
              <a:t>sends back </a:t>
            </a:r>
            <a:r>
              <a:rPr lang="en-US" sz="2400" dirty="0"/>
              <a:t>its assessment to the university by post as well</a:t>
            </a:r>
            <a:r>
              <a:rPr lang="en-US" sz="2400" dirty="0" smtClean="0"/>
              <a:t>.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US" sz="2400" dirty="0" smtClean="0"/>
              <a:t> If is successful</a:t>
            </a:r>
            <a:r>
              <a:rPr lang="en-US" sz="2400" dirty="0"/>
              <a:t>, the English language test results are then checked online by an officer at </a:t>
            </a:r>
            <a:r>
              <a:rPr lang="en-US" sz="2400" dirty="0" smtClean="0"/>
              <a:t>the admissions </a:t>
            </a:r>
            <a:r>
              <a:rPr lang="en-US" sz="2400" dirty="0"/>
              <a:t>office. If the validity of the English language test results cannot be verified, </a:t>
            </a:r>
            <a:r>
              <a:rPr lang="en-US" sz="2400" dirty="0" smtClean="0"/>
              <a:t>the application </a:t>
            </a:r>
            <a:r>
              <a:rPr lang="en-US" sz="2400" dirty="0"/>
              <a:t>is rejected (such notifications of rejection are sent by e-mail</a:t>
            </a:r>
            <a:r>
              <a:rPr lang="en-US" sz="2400" dirty="0" smtClean="0"/>
              <a:t>). 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US" sz="2400" dirty="0" smtClean="0"/>
              <a:t>Once </a:t>
            </a:r>
            <a:r>
              <a:rPr lang="en-US" sz="2400" dirty="0"/>
              <a:t>all documents of a given student have been validated, the admission office </a:t>
            </a:r>
            <a:r>
              <a:rPr lang="en-US" sz="2400" dirty="0" smtClean="0"/>
              <a:t>forwards these </a:t>
            </a:r>
            <a:r>
              <a:rPr lang="en-US" sz="2400" dirty="0"/>
              <a:t>documents by internal mail to the corresponding academic committee responsible for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US" sz="2400" dirty="0"/>
              <a:t>deciding whether to offer admission or not. </a:t>
            </a:r>
            <a:endParaRPr lang="fa-IR" sz="2400" dirty="0">
              <a:solidFill>
                <a:srgbClr val="514843"/>
              </a:solidFill>
              <a:latin typeface="B Tahoma"/>
              <a:ea typeface="+mj-ea"/>
              <a:cs typeface="B Titr"/>
            </a:endParaRPr>
          </a:p>
        </p:txBody>
      </p:sp>
    </p:spTree>
    <p:extLst>
      <p:ext uri="{BB962C8B-B14F-4D97-AF65-F5344CB8AC3E}">
        <p14:creationId xmlns:p14="http://schemas.microsoft.com/office/powerpoint/2010/main" val="5375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 </a:t>
            </a:r>
            <a:r>
              <a:rPr lang="fa-IR" b="1" dirty="0"/>
              <a:t>ادامه)</a:t>
            </a:r>
            <a:r>
              <a:rPr lang="en-US" b="1" dirty="0"/>
              <a:t>) </a:t>
            </a:r>
            <a:r>
              <a:rPr lang="fa-IR" b="1" dirty="0" smtClean="0"/>
              <a:t>تمرین 1-1 فرایند پذیرش دانشجو در دانشگاه</a:t>
            </a:r>
            <a:endParaRPr lang="fa-IR" dirty="0"/>
          </a:p>
        </p:txBody>
      </p:sp>
      <p:sp>
        <p:nvSpPr>
          <p:cNvPr id="3" name="Rectangle 2"/>
          <p:cNvSpPr/>
          <p:nvPr/>
        </p:nvSpPr>
        <p:spPr>
          <a:xfrm>
            <a:off x="742949" y="1449502"/>
            <a:ext cx="10758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pPr marL="342900" indent="-342900">
              <a:buFont typeface="+mj-lt"/>
              <a:buAutoNum type="arabicPeriod" startAt="9"/>
            </a:pPr>
            <a:r>
              <a:rPr lang="en-US" sz="2400" dirty="0" smtClean="0"/>
              <a:t>The </a:t>
            </a:r>
            <a:r>
              <a:rPr lang="en-US" sz="2400" dirty="0"/>
              <a:t>committee makes its decision based </a:t>
            </a:r>
            <a:r>
              <a:rPr lang="en-US" sz="2400" dirty="0" smtClean="0"/>
              <a:t>on the </a:t>
            </a:r>
            <a:r>
              <a:rPr lang="en-US" sz="2400" dirty="0"/>
              <a:t>academic transcripts and the CV. The committee meets once every 2 to 3 weeks </a:t>
            </a:r>
            <a:r>
              <a:rPr lang="en-US" sz="2400" dirty="0" smtClean="0"/>
              <a:t>and examines </a:t>
            </a:r>
            <a:r>
              <a:rPr lang="en-US" sz="2400" dirty="0"/>
              <a:t>all applications that are ready for academic assessment at the time of the meeting</a:t>
            </a:r>
            <a:r>
              <a:rPr lang="en-US" sz="2400" dirty="0" smtClean="0"/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sz="2400" dirty="0" smtClean="0"/>
              <a:t>At </a:t>
            </a:r>
            <a:r>
              <a:rPr lang="en-US" sz="2400" dirty="0"/>
              <a:t>the end of the committee meeting, the chair of the committee notifies the </a:t>
            </a:r>
            <a:r>
              <a:rPr lang="en-US" sz="2400" dirty="0" smtClean="0"/>
              <a:t>admissions office </a:t>
            </a:r>
            <a:r>
              <a:rPr lang="en-US" sz="2400" dirty="0"/>
              <a:t>of the selection outcomes. This notification includes a list of admitted and </a:t>
            </a:r>
            <a:r>
              <a:rPr lang="en-US" sz="2400" dirty="0" smtClean="0"/>
              <a:t>rejected candidates.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sz="2400" dirty="0" smtClean="0"/>
              <a:t> </a:t>
            </a:r>
            <a:r>
              <a:rPr lang="en-US" sz="2400" dirty="0"/>
              <a:t>A few days later, the admission office notifies the outcome to each </a:t>
            </a:r>
            <a:r>
              <a:rPr lang="en-US" sz="2400" dirty="0" smtClean="0"/>
              <a:t>candidate via </a:t>
            </a:r>
            <a:r>
              <a:rPr lang="en-US" sz="2400" dirty="0"/>
              <a:t>e-mail</a:t>
            </a:r>
            <a:r>
              <a:rPr lang="en-US" sz="2400" dirty="0" smtClean="0"/>
              <a:t>.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sz="2400" dirty="0" smtClean="0"/>
              <a:t> </a:t>
            </a:r>
            <a:r>
              <a:rPr lang="en-US" sz="2400" dirty="0"/>
              <a:t>Additionally, successful candidates are sent a confirmation letter by post.</a:t>
            </a:r>
            <a:endParaRPr lang="fa-IR" sz="2400" dirty="0">
              <a:solidFill>
                <a:srgbClr val="514843"/>
              </a:solidFill>
              <a:latin typeface="B Tahoma"/>
              <a:ea typeface="+mj-ea"/>
              <a:cs typeface="B Titr"/>
            </a:endParaRPr>
          </a:p>
        </p:txBody>
      </p:sp>
    </p:spTree>
    <p:extLst>
      <p:ext uri="{BB962C8B-B14F-4D97-AF65-F5344CB8AC3E}">
        <p14:creationId xmlns:p14="http://schemas.microsoft.com/office/powerpoint/2010/main" val="5375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fa-IR" b="1" dirty="0" smtClean="0"/>
              <a:t>تمرین 1-1 فرایند پذیرش دانشجو در دانشگاه</a:t>
            </a:r>
            <a:br>
              <a:rPr lang="fa-IR" b="1" dirty="0" smtClean="0"/>
            </a:br>
            <a:r>
              <a:rPr lang="fa-IR" b="1" dirty="0" smtClean="0"/>
              <a:t>به سوالات ذیل پاسخ دهید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571501" y="1262926"/>
            <a:ext cx="10358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US" sz="3600" b="1" dirty="0" smtClean="0"/>
              <a:t>Who </a:t>
            </a:r>
            <a:r>
              <a:rPr lang="en-US" sz="3600" b="1" dirty="0"/>
              <a:t>are the actors in this process</a:t>
            </a:r>
            <a:r>
              <a:rPr lang="en-US" sz="3600" b="1" dirty="0" smtClean="0"/>
              <a:t>?</a:t>
            </a:r>
          </a:p>
          <a:p>
            <a:pPr marL="742950" indent="-742950">
              <a:buAutoNum type="arabicPeriod"/>
            </a:pPr>
            <a:endParaRPr lang="en-US" sz="3600" b="1" dirty="0"/>
          </a:p>
          <a:p>
            <a:r>
              <a:rPr lang="en-US" sz="3600" b="1" dirty="0"/>
              <a:t>2. Which actors can be considered to be </a:t>
            </a:r>
            <a:r>
              <a:rPr lang="en-US" sz="3600" b="1" dirty="0" smtClean="0"/>
              <a:t>the</a:t>
            </a:r>
          </a:p>
          <a:p>
            <a:r>
              <a:rPr lang="en-US" sz="3600" b="1" dirty="0"/>
              <a:t> </a:t>
            </a:r>
            <a:r>
              <a:rPr lang="en-US" sz="3600" b="1" dirty="0" smtClean="0"/>
              <a:t>  customer (</a:t>
            </a:r>
            <a:r>
              <a:rPr lang="en-US" sz="3600" b="1" dirty="0"/>
              <a:t>or customers) in this process</a:t>
            </a:r>
            <a:r>
              <a:rPr lang="en-US" sz="3600" b="1" dirty="0" smtClean="0"/>
              <a:t>?</a:t>
            </a:r>
          </a:p>
          <a:p>
            <a:endParaRPr lang="en-US" sz="3600" b="1" dirty="0"/>
          </a:p>
          <a:p>
            <a:r>
              <a:rPr lang="en-US" sz="3600" b="1" dirty="0"/>
              <a:t>3. What value does the process deliver to its </a:t>
            </a:r>
            <a:endParaRPr lang="en-US" sz="3600" b="1" dirty="0" smtClean="0"/>
          </a:p>
          <a:p>
            <a:r>
              <a:rPr lang="en-US" sz="3600" b="1" dirty="0"/>
              <a:t> </a:t>
            </a:r>
            <a:r>
              <a:rPr lang="en-US" sz="3600" b="1" dirty="0" smtClean="0"/>
              <a:t>  customer(s)?</a:t>
            </a:r>
          </a:p>
          <a:p>
            <a:endParaRPr lang="en-US" sz="3600" b="1" dirty="0"/>
          </a:p>
          <a:p>
            <a:r>
              <a:rPr lang="en-US" sz="3600" b="1" dirty="0"/>
              <a:t>4. What are the possible outcomes of this </a:t>
            </a:r>
            <a:endParaRPr lang="en-US" sz="3600" b="1" dirty="0" smtClean="0"/>
          </a:p>
          <a:p>
            <a:r>
              <a:rPr lang="en-US" sz="3600" b="1" dirty="0"/>
              <a:t> </a:t>
            </a:r>
            <a:r>
              <a:rPr lang="en-US" sz="3600" b="1" dirty="0" smtClean="0"/>
              <a:t>  process</a:t>
            </a:r>
            <a:r>
              <a:rPr lang="en-US" sz="3600" b="1" dirty="0"/>
              <a:t>?</a:t>
            </a:r>
            <a:endParaRPr lang="fa-IR" sz="3600" b="1" dirty="0"/>
          </a:p>
        </p:txBody>
      </p:sp>
    </p:spTree>
    <p:extLst>
      <p:ext uri="{BB962C8B-B14F-4D97-AF65-F5344CB8AC3E}">
        <p14:creationId xmlns:p14="http://schemas.microsoft.com/office/powerpoint/2010/main" val="15506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pPr algn="ctr" rtl="1"/>
            <a:r>
              <a:rPr lang="fa-IR" dirty="0" smtClean="0"/>
              <a:t> تعریف فرایند کسب و کار  </a:t>
            </a:r>
            <a:br>
              <a:rPr lang="fa-IR" dirty="0" smtClean="0"/>
            </a:b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542926" y="820194"/>
            <a:ext cx="8958262" cy="52578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501188" y="1923010"/>
            <a:ext cx="2286001" cy="41549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23850" algn="justLow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فرایند کسب</a:t>
            </a: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وکار </a:t>
            </a: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مجموعه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ای از وقایع، فعالیت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ها و نقاط تصمیم مرتبط به هم است که شامل تعدادی بازیگر و اشیا بوده که این اجزاء مجتمعاً منجر به خروجی می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شوند که حداقل برای یک مشتری ایجاد ارزش می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kumimoji="0" lang="fa-IR" sz="2400" b="0" i="0" u="sng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کند</a:t>
            </a: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fa-IR" sz="2400" b="0" i="0" u="none" strike="noStrike" cap="none" normalizeH="0" baseline="0" dirty="0" smtClean="0">
                <a:ln>
                  <a:noFill/>
                </a:ln>
                <a:solidFill>
                  <a:srgbClr val="C3EFFD"/>
                </a:solidFill>
                <a:effectLst/>
                <a:latin typeface="Arial" pitchFamily="34" charset="0"/>
                <a:ea typeface="Times New Roman" pitchFamily="18" charset="0"/>
                <a:cs typeface="B Nazanin" pitchFamily="2" charset="-78"/>
              </a:rPr>
              <a:t>. </a:t>
            </a:r>
            <a:endParaRPr kumimoji="0" lang="fa-IR" sz="3200" b="0" i="0" u="none" strike="noStrike" cap="none" normalizeH="0" baseline="0" dirty="0" smtClean="0">
              <a:ln>
                <a:noFill/>
              </a:ln>
              <a:solidFill>
                <a:srgbClr val="C3EFF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5876" y="6008301"/>
            <a:ext cx="5929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23850" algn="justLow" rtl="1" fontAlgn="base">
              <a:spcBef>
                <a:spcPct val="0"/>
              </a:spcBef>
              <a:spcAft>
                <a:spcPct val="0"/>
              </a:spcAft>
            </a:pPr>
            <a:r>
              <a:rPr lang="fa-IR" sz="2400" dirty="0">
                <a:solidFill>
                  <a:schemeClr val="accent2"/>
                </a:solidFill>
                <a:latin typeface="Arial" pitchFamily="34" charset="0"/>
                <a:ea typeface="Times New Roman" pitchFamily="18" charset="0"/>
                <a:cs typeface="B Nazanin" pitchFamily="2" charset="-78"/>
              </a:rPr>
              <a:t>شکل ‏1‑1 اجزاء این تعریف و روابط آنرا نشان می</a:t>
            </a:r>
            <a:r>
              <a:rPr lang="fa-IR" sz="2400" dirty="0">
                <a:solidFill>
                  <a:schemeClr val="accent2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‏</a:t>
            </a:r>
            <a:r>
              <a:rPr lang="fa-IR" sz="2400" dirty="0">
                <a:solidFill>
                  <a:schemeClr val="accent2"/>
                </a:solidFill>
                <a:latin typeface="Arial" pitchFamily="34" charset="0"/>
                <a:ea typeface="Times New Roman" pitchFamily="18" charset="0"/>
                <a:cs typeface="B Nazanin" pitchFamily="2" charset="-78"/>
              </a:rPr>
              <a:t>دهد.</a:t>
            </a:r>
            <a:endParaRPr lang="fa-IR" sz="32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41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 تعریف </a:t>
            </a:r>
            <a:r>
              <a:rPr lang="fa-IR" dirty="0" smtClean="0"/>
              <a:t>فرایند (تکرار تعریف قبل به زبان انگلیسی)                                                           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385763" y="1483579"/>
            <a:ext cx="5529262" cy="452431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3EFFD"/>
                </a:solidFill>
              </a:rPr>
              <a:t>we define a business process as </a:t>
            </a:r>
            <a:r>
              <a:rPr lang="en-US" sz="3200" i="1" dirty="0">
                <a:solidFill>
                  <a:srgbClr val="C3EFFD"/>
                </a:solidFill>
              </a:rPr>
              <a:t>a collection of </a:t>
            </a:r>
            <a:r>
              <a:rPr lang="en-US" sz="3200" i="1" dirty="0" smtClean="0">
                <a:solidFill>
                  <a:srgbClr val="C3EFFD"/>
                </a:solidFill>
              </a:rPr>
              <a:t>inter-related events</a:t>
            </a:r>
            <a:r>
              <a:rPr lang="en-US" sz="3200" i="1" dirty="0">
                <a:solidFill>
                  <a:srgbClr val="C3EFFD"/>
                </a:solidFill>
              </a:rPr>
              <a:t>, activities and decision points that involve a number of actors and objects</a:t>
            </a:r>
            <a:r>
              <a:rPr lang="en-US" sz="3200" i="1" dirty="0" smtClean="0">
                <a:solidFill>
                  <a:srgbClr val="C3EFFD"/>
                </a:solidFill>
              </a:rPr>
              <a:t>, and </a:t>
            </a:r>
            <a:r>
              <a:rPr lang="en-US" sz="3200" i="1" dirty="0">
                <a:solidFill>
                  <a:srgbClr val="C3EFFD"/>
                </a:solidFill>
              </a:rPr>
              <a:t>that collectively lead to an outcome that is of value to at least one customer</a:t>
            </a:r>
            <a:r>
              <a:rPr lang="en-US" sz="3200" dirty="0" smtClean="0">
                <a:solidFill>
                  <a:srgbClr val="C3EFFD"/>
                </a:solidFill>
              </a:rPr>
              <a:t>. .</a:t>
            </a:r>
            <a:endParaRPr lang="fa-IR" sz="3200" dirty="0">
              <a:solidFill>
                <a:srgbClr val="C3EFFD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6615113" y="1863181"/>
            <a:ext cx="5200649" cy="36803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38853" y="5530840"/>
            <a:ext cx="61531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Figure 1.1 depicts the ingredients of this definition and their relations</a:t>
            </a:r>
            <a:endParaRPr lang="fa-IR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r" rtl="1"/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منشا دانش مدیریت فرایند و تاریخچه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آن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/>
            </a:r>
            <a:b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r>
              <a:rPr lang="fa-IR" sz="4800" b="1" dirty="0" smtClean="0">
                <a:latin typeface="Calibri" panose="020F0502020204030204" pitchFamily="34" charset="0"/>
                <a:ea typeface="Calibri" panose="020F0502020204030204" pitchFamily="34" charset="0"/>
                <a:cs typeface="Times-Bold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012" y="4055881"/>
            <a:ext cx="10071099" cy="5097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Origins and History of BPM</a:t>
            </a:r>
            <a:r>
              <a:rPr lang="fa-IR" sz="40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681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 تعریف </a:t>
            </a:r>
            <a:r>
              <a:rPr lang="fa-IR" dirty="0" smtClean="0"/>
              <a:t> مدیریت فرایند  کسب و کار(</a:t>
            </a:r>
            <a:r>
              <a:rPr lang="en-US" dirty="0" smtClean="0"/>
              <a:t>BPM </a:t>
            </a:r>
            <a:r>
              <a:rPr lang="fa-IR" dirty="0" smtClean="0"/>
              <a:t>)</a:t>
            </a: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1000123" y="1493146"/>
            <a:ext cx="9329737" cy="156966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3EFFD"/>
                </a:solidFill>
              </a:rPr>
              <a:t>we define BPM as </a:t>
            </a:r>
            <a:r>
              <a:rPr lang="en-US" sz="3200" i="1" dirty="0">
                <a:solidFill>
                  <a:srgbClr val="C3EFFD"/>
                </a:solidFill>
              </a:rPr>
              <a:t>a body </a:t>
            </a:r>
            <a:r>
              <a:rPr lang="en-US" sz="3200" i="1" dirty="0" smtClean="0">
                <a:solidFill>
                  <a:srgbClr val="C3EFFD"/>
                </a:solidFill>
              </a:rPr>
              <a:t>of </a:t>
            </a:r>
            <a:r>
              <a:rPr lang="en-US" sz="3200" i="1" dirty="0" smtClean="0">
                <a:solidFill>
                  <a:srgbClr val="92D050"/>
                </a:solidFill>
              </a:rPr>
              <a:t>methods</a:t>
            </a:r>
            <a:r>
              <a:rPr lang="en-US" sz="3200" i="1" dirty="0">
                <a:solidFill>
                  <a:srgbClr val="92D050"/>
                </a:solidFill>
              </a:rPr>
              <a:t>, techniques and tools </a:t>
            </a:r>
            <a:r>
              <a:rPr lang="en-US" sz="3200" i="1" dirty="0">
                <a:solidFill>
                  <a:srgbClr val="C3EFFD"/>
                </a:solidFill>
              </a:rPr>
              <a:t>to </a:t>
            </a:r>
            <a:r>
              <a:rPr lang="en-US" sz="3200" i="1" dirty="0">
                <a:solidFill>
                  <a:srgbClr val="E3F3CD"/>
                </a:solidFill>
              </a:rPr>
              <a:t>discover, analyze, redesign, execute and </a:t>
            </a:r>
            <a:r>
              <a:rPr lang="en-US" sz="3200" i="1" dirty="0" smtClean="0">
                <a:solidFill>
                  <a:srgbClr val="E3F3CD"/>
                </a:solidFill>
              </a:rPr>
              <a:t>monitor </a:t>
            </a:r>
            <a:r>
              <a:rPr lang="en-US" sz="3200" i="1" dirty="0" smtClean="0">
                <a:solidFill>
                  <a:srgbClr val="C3EFFD"/>
                </a:solidFill>
              </a:rPr>
              <a:t>business </a:t>
            </a:r>
            <a:r>
              <a:rPr lang="en-US" sz="3200" i="1" dirty="0">
                <a:solidFill>
                  <a:srgbClr val="C3EFFD"/>
                </a:solidFill>
              </a:rPr>
              <a:t>processes</a:t>
            </a:r>
            <a:r>
              <a:rPr lang="en-US" sz="3200" dirty="0">
                <a:solidFill>
                  <a:srgbClr val="C3EFFD"/>
                </a:solidFill>
              </a:rPr>
              <a:t>. </a:t>
            </a:r>
            <a:endParaRPr lang="en-US" sz="3200" dirty="0" smtClean="0">
              <a:solidFill>
                <a:srgbClr val="C3EFF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0124" y="3427831"/>
            <a:ext cx="9329737" cy="255454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srgbClr val="C3EFFD"/>
                </a:solidFill>
              </a:rPr>
              <a:t>This definition reflects the fact that </a:t>
            </a:r>
            <a:r>
              <a:rPr lang="en-US" sz="3200" dirty="0">
                <a:solidFill>
                  <a:srgbClr val="92D050"/>
                </a:solidFill>
              </a:rPr>
              <a:t>business processes</a:t>
            </a:r>
            <a:r>
              <a:rPr lang="en-US" sz="3200" dirty="0">
                <a:solidFill>
                  <a:srgbClr val="C3EFFD"/>
                </a:solidFill>
              </a:rPr>
              <a:t> are </a:t>
            </a:r>
            <a:r>
              <a:rPr lang="en-US" sz="3200" dirty="0" smtClean="0">
                <a:solidFill>
                  <a:srgbClr val="C3EFFD"/>
                </a:solidFill>
              </a:rPr>
              <a:t>the focal </a:t>
            </a:r>
            <a:r>
              <a:rPr lang="en-US" sz="3200" dirty="0">
                <a:solidFill>
                  <a:srgbClr val="C3EFFD"/>
                </a:solidFill>
              </a:rPr>
              <a:t>point of BPM, and also the fact that BPM involves different phases and </a:t>
            </a:r>
            <a:r>
              <a:rPr lang="en-US" sz="3200" dirty="0" smtClean="0">
                <a:solidFill>
                  <a:srgbClr val="C3EFFD"/>
                </a:solidFill>
              </a:rPr>
              <a:t>activities in the </a:t>
            </a:r>
            <a:r>
              <a:rPr lang="en-US" sz="3200" u="sng" dirty="0" smtClean="0">
                <a:solidFill>
                  <a:srgbClr val="92D050"/>
                </a:solidFill>
              </a:rPr>
              <a:t>lifecycle of business processes</a:t>
            </a:r>
            <a:r>
              <a:rPr lang="en-US" sz="3200" dirty="0" smtClean="0">
                <a:solidFill>
                  <a:srgbClr val="C3EFFD"/>
                </a:solidFill>
              </a:rPr>
              <a:t>, as we will discuss later in this chapter</a:t>
            </a:r>
            <a:endParaRPr lang="fa-IR" sz="3200" dirty="0">
              <a:solidFill>
                <a:srgbClr val="C3EFFD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0744200" y="5257802"/>
            <a:ext cx="1200150" cy="1385886"/>
          </a:xfrm>
          <a:prstGeom prst="wedgeRoundRectCallout">
            <a:avLst>
              <a:gd name="adj1" fmla="val -153719"/>
              <a:gd name="adj2" fmla="val -34407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 smtClean="0">
                <a:solidFill>
                  <a:srgbClr val="002060"/>
                </a:solidFill>
              </a:rPr>
              <a:t>چرخه حیات فرایند کسب و کار</a:t>
            </a:r>
            <a:endParaRPr lang="fa-I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1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فرایندها در طول عمربشر متمرکز و تخصصی شدند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3" y="1462512"/>
            <a:ext cx="10036969" cy="510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31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562" y="394493"/>
            <a:ext cx="7924800" cy="487363"/>
          </a:xfr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fa-IR" sz="3600" dirty="0">
                <a:cs typeface="B Titr" pitchFamily="2" charset="-78"/>
              </a:rPr>
              <a:t>م</a:t>
            </a:r>
            <a:r>
              <a:rPr lang="fa-IR" dirty="0">
                <a:cs typeface="B Titr" pitchFamily="2" charset="-78"/>
              </a:rPr>
              <a:t>ديريت واحد </a:t>
            </a:r>
            <a:r>
              <a:rPr lang="fa-IR" dirty="0" smtClean="0">
                <a:cs typeface="B Titr" pitchFamily="2" charset="-78"/>
              </a:rPr>
              <a:t>هاي حرفه ای و </a:t>
            </a:r>
            <a:r>
              <a:rPr lang="fa-IR" dirty="0">
                <a:cs typeface="B Titr" pitchFamily="2" charset="-78"/>
              </a:rPr>
              <a:t>مديريت فرآيند</a:t>
            </a:r>
            <a:endParaRPr lang="fa-IR" dirty="0">
              <a:cs typeface="B Titr" pitchFamily="2" charset="-78"/>
            </a:endParaRPr>
          </a:p>
        </p:txBody>
      </p:sp>
      <p:grpSp>
        <p:nvGrpSpPr>
          <p:cNvPr id="13315" name="Group 111"/>
          <p:cNvGrpSpPr>
            <a:grpSpLocks/>
          </p:cNvGrpSpPr>
          <p:nvPr/>
        </p:nvGrpSpPr>
        <p:grpSpPr bwMode="auto">
          <a:xfrm>
            <a:off x="1964531" y="1609725"/>
            <a:ext cx="7391400" cy="5029200"/>
            <a:chOff x="838200" y="914400"/>
            <a:chExt cx="6248400" cy="5334000"/>
          </a:xfrm>
        </p:grpSpPr>
        <p:sp>
          <p:nvSpPr>
            <p:cNvPr id="78" name="Rectangle 77"/>
            <p:cNvSpPr/>
            <p:nvPr/>
          </p:nvSpPr>
          <p:spPr>
            <a:xfrm>
              <a:off x="838200" y="1981873"/>
              <a:ext cx="1829160" cy="41907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123644" y="2057641"/>
              <a:ext cx="1829160" cy="419075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257440" y="2057641"/>
              <a:ext cx="1829160" cy="419075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273949" y="2662093"/>
              <a:ext cx="1371535" cy="67180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r>
                <a:rPr lang="fa-IR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cs typeface="B Titr" pitchFamily="2" charset="-78"/>
                </a:rPr>
                <a:t>معاون فروش</a:t>
              </a:r>
            </a:p>
            <a:p>
              <a:pPr>
                <a:defRPr/>
              </a:pPr>
              <a:endParaRPr lang="fa-IR" sz="24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142837" y="3734618"/>
              <a:ext cx="1371535" cy="73578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r>
                <a:rPr lang="fa-IR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cs typeface="B Titr" pitchFamily="2" charset="-78"/>
                </a:rPr>
                <a:t> </a:t>
              </a:r>
              <a:endParaRPr lang="fa-IR" sz="2400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353127" y="3734618"/>
              <a:ext cx="1371535" cy="73578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039502" y="2510559"/>
              <a:ext cx="1371535" cy="596034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r>
                <a:rPr lang="fa-IR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cs typeface="B Titr" pitchFamily="2" charset="-78"/>
                </a:rPr>
                <a:t>معاون توليد</a:t>
              </a:r>
            </a:p>
            <a:p>
              <a:pPr>
                <a:defRPr/>
              </a:pPr>
              <a:endParaRPr lang="fa-IR" sz="24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5476188" y="2773218"/>
              <a:ext cx="1371535" cy="596034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r>
                <a:rPr lang="fa-IR" sz="2400" dirty="0">
                  <a:solidFill>
                    <a:schemeClr val="accent5">
                      <a:lumMod val="60000"/>
                      <a:lumOff val="40000"/>
                    </a:schemeClr>
                  </a:solidFill>
                  <a:cs typeface="B Titr" pitchFamily="2" charset="-78"/>
                </a:rPr>
                <a:t>معاون تحويل</a:t>
              </a:r>
            </a:p>
            <a:p>
              <a:pPr>
                <a:defRPr/>
              </a:pPr>
              <a:endParaRPr lang="fa-IR" sz="2400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5486924" y="3734618"/>
              <a:ext cx="1371535" cy="73578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353127" y="914400"/>
              <a:ext cx="1142051" cy="4579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257440" y="1219152"/>
              <a:ext cx="1601018" cy="3805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>
                <a:defRPr/>
              </a:pPr>
              <a:endParaRPr lang="fa-IR" sz="2400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1523968" y="1710796"/>
              <a:ext cx="4800370" cy="16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>
              <a:off x="6154455" y="1879338"/>
              <a:ext cx="338426" cy="1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>
              <a:off x="1355426" y="1879338"/>
              <a:ext cx="338426" cy="1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5400000">
              <a:off x="1143336" y="3504291"/>
              <a:ext cx="457970" cy="26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rot="5400000">
              <a:off x="3429450" y="3504962"/>
              <a:ext cx="457970" cy="13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 rot="5400000">
              <a:off x="5563247" y="3504962"/>
              <a:ext cx="457970" cy="13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rot="16200000" flipV="1">
              <a:off x="1981421" y="3504962"/>
              <a:ext cx="457970" cy="13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rot="16200000" flipV="1">
              <a:off x="6325509" y="3504962"/>
              <a:ext cx="457970" cy="13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rot="16200000" flipV="1">
              <a:off x="4115217" y="3504962"/>
              <a:ext cx="457970" cy="13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3885906" y="1523904"/>
              <a:ext cx="1371535" cy="16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rot="5400000">
              <a:off x="3679480" y="1883548"/>
              <a:ext cx="414193" cy="1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>
              <a:off x="3717364" y="1540912"/>
              <a:ext cx="338427" cy="13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16" name="Rectangle 68"/>
          <p:cNvSpPr>
            <a:spLocks noChangeArrowheads="1"/>
          </p:cNvSpPr>
          <p:nvPr/>
        </p:nvSpPr>
        <p:spPr bwMode="auto">
          <a:xfrm>
            <a:off x="4774406" y="2757488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fa-IR" sz="2400">
                <a:solidFill>
                  <a:srgbClr val="000000"/>
                </a:solidFill>
                <a:cs typeface="B Titr" pitchFamily="2" charset="-78"/>
              </a:rPr>
              <a:t>معاونت فروش</a:t>
            </a:r>
          </a:p>
        </p:txBody>
      </p:sp>
      <p:sp>
        <p:nvSpPr>
          <p:cNvPr id="13317" name="Rectangle 69"/>
          <p:cNvSpPr>
            <a:spLocks noChangeArrowheads="1"/>
          </p:cNvSpPr>
          <p:nvPr/>
        </p:nvSpPr>
        <p:spPr bwMode="auto">
          <a:xfrm>
            <a:off x="2202657" y="2686051"/>
            <a:ext cx="1590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fa-IR" sz="2400">
                <a:solidFill>
                  <a:srgbClr val="000000"/>
                </a:solidFill>
                <a:cs typeface="B Titr" pitchFamily="2" charset="-78"/>
              </a:rPr>
              <a:t>معاونت توليد</a:t>
            </a:r>
          </a:p>
        </p:txBody>
      </p:sp>
      <p:sp>
        <p:nvSpPr>
          <p:cNvPr id="13318" name="Rectangle 70"/>
          <p:cNvSpPr>
            <a:spLocks noChangeArrowheads="1"/>
          </p:cNvSpPr>
          <p:nvPr/>
        </p:nvSpPr>
        <p:spPr bwMode="auto">
          <a:xfrm>
            <a:off x="7558882" y="2759076"/>
            <a:ext cx="1717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fa-IR" sz="2400">
                <a:solidFill>
                  <a:srgbClr val="000000"/>
                </a:solidFill>
                <a:cs typeface="B Titr" pitchFamily="2" charset="-78"/>
              </a:rPr>
              <a:t>معاونت تحويل</a:t>
            </a:r>
          </a:p>
        </p:txBody>
      </p:sp>
      <p:sp>
        <p:nvSpPr>
          <p:cNvPr id="13319" name="Rectangle 71"/>
          <p:cNvSpPr>
            <a:spLocks noChangeArrowheads="1"/>
          </p:cNvSpPr>
          <p:nvPr/>
        </p:nvSpPr>
        <p:spPr bwMode="auto">
          <a:xfrm>
            <a:off x="5017295" y="1609726"/>
            <a:ext cx="131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r>
              <a:rPr lang="fa-IR" sz="2400">
                <a:solidFill>
                  <a:srgbClr val="000000"/>
                </a:solidFill>
                <a:cs typeface="B Titr" pitchFamily="2" charset="-78"/>
              </a:rPr>
              <a:t>مدير عامل</a:t>
            </a:r>
          </a:p>
        </p:txBody>
      </p:sp>
      <p:sp>
        <p:nvSpPr>
          <p:cNvPr id="13320" name="Rectangle 72"/>
          <p:cNvSpPr>
            <a:spLocks noChangeArrowheads="1"/>
          </p:cNvSpPr>
          <p:nvPr/>
        </p:nvSpPr>
        <p:spPr bwMode="auto">
          <a:xfrm>
            <a:off x="7208044" y="1897063"/>
            <a:ext cx="2024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fa-IR" sz="2000">
                <a:solidFill>
                  <a:srgbClr val="000000"/>
                </a:solidFill>
                <a:cs typeface="B Titr" pitchFamily="2" charset="-78"/>
              </a:rPr>
              <a:t>شوراي معاونين</a:t>
            </a:r>
          </a:p>
        </p:txBody>
      </p:sp>
      <p:sp>
        <p:nvSpPr>
          <p:cNvPr id="13321" name="Rectangle 73"/>
          <p:cNvSpPr>
            <a:spLocks noChangeArrowheads="1"/>
          </p:cNvSpPr>
          <p:nvPr/>
        </p:nvSpPr>
        <p:spPr bwMode="auto">
          <a:xfrm>
            <a:off x="2202657" y="4186238"/>
            <a:ext cx="16668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يكي از</a:t>
            </a:r>
          </a:p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 مديران توليد</a:t>
            </a:r>
          </a:p>
        </p:txBody>
      </p:sp>
      <p:sp>
        <p:nvSpPr>
          <p:cNvPr id="13322" name="Rectangle 74"/>
          <p:cNvSpPr>
            <a:spLocks noChangeArrowheads="1"/>
          </p:cNvSpPr>
          <p:nvPr/>
        </p:nvSpPr>
        <p:spPr bwMode="auto">
          <a:xfrm>
            <a:off x="7450932" y="4200526"/>
            <a:ext cx="17954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يكي از</a:t>
            </a:r>
          </a:p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 مديران تحويل</a:t>
            </a:r>
          </a:p>
        </p:txBody>
      </p:sp>
      <p:sp>
        <p:nvSpPr>
          <p:cNvPr id="13323" name="Rectangle 75"/>
          <p:cNvSpPr>
            <a:spLocks noChangeArrowheads="1"/>
          </p:cNvSpPr>
          <p:nvPr/>
        </p:nvSpPr>
        <p:spPr bwMode="auto">
          <a:xfrm>
            <a:off x="4845844" y="4114801"/>
            <a:ext cx="17907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يكي از</a:t>
            </a:r>
          </a:p>
          <a:p>
            <a:pPr rtl="1"/>
            <a:r>
              <a:rPr lang="fa-IR" sz="2400">
                <a:solidFill>
                  <a:srgbClr val="93CDDD"/>
                </a:solidFill>
                <a:cs typeface="B Titr" pitchFamily="2" charset="-78"/>
              </a:rPr>
              <a:t> مديران فروش</a:t>
            </a:r>
          </a:p>
        </p:txBody>
      </p:sp>
      <p:grpSp>
        <p:nvGrpSpPr>
          <p:cNvPr id="4" name="Group 119"/>
          <p:cNvGrpSpPr>
            <a:grpSpLocks/>
          </p:cNvGrpSpPr>
          <p:nvPr/>
        </p:nvGrpSpPr>
        <p:grpSpPr bwMode="auto">
          <a:xfrm>
            <a:off x="2040731" y="4960939"/>
            <a:ext cx="8305800" cy="1597025"/>
            <a:chOff x="838199" y="4418806"/>
            <a:chExt cx="8305801" cy="1595835"/>
          </a:xfrm>
        </p:grpSpPr>
        <p:grpSp>
          <p:nvGrpSpPr>
            <p:cNvPr id="13327" name="Group 136"/>
            <p:cNvGrpSpPr>
              <a:grpSpLocks/>
            </p:cNvGrpSpPr>
            <p:nvPr/>
          </p:nvGrpSpPr>
          <p:grpSpPr bwMode="auto">
            <a:xfrm>
              <a:off x="838199" y="4724400"/>
              <a:ext cx="8305801" cy="1290241"/>
              <a:chOff x="381000" y="4572000"/>
              <a:chExt cx="8356789" cy="1400999"/>
            </a:xfrm>
          </p:grpSpPr>
          <p:grpSp>
            <p:nvGrpSpPr>
              <p:cNvPr id="13334" name="Group 110"/>
              <p:cNvGrpSpPr>
                <a:grpSpLocks/>
              </p:cNvGrpSpPr>
              <p:nvPr/>
            </p:nvGrpSpPr>
            <p:grpSpPr bwMode="auto">
              <a:xfrm>
                <a:off x="381000" y="4572000"/>
                <a:ext cx="8356789" cy="1371600"/>
                <a:chOff x="381000" y="4648200"/>
                <a:chExt cx="8356789" cy="1371600"/>
              </a:xfrm>
            </p:grpSpPr>
            <p:sp>
              <p:nvSpPr>
                <p:cNvPr id="9" name="Pentagon 8"/>
                <p:cNvSpPr/>
                <p:nvPr/>
              </p:nvSpPr>
              <p:spPr>
                <a:xfrm>
                  <a:off x="381000" y="4648813"/>
                  <a:ext cx="7467124" cy="1371103"/>
                </a:xfrm>
                <a:prstGeom prst="homePlat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7671" y="4979531"/>
                  <a:ext cx="1686691" cy="744116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3294376" y="4979531"/>
                  <a:ext cx="1686691" cy="744116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5790871" y="4979531"/>
                  <a:ext cx="1490230" cy="744116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7900832" y="4979531"/>
                  <a:ext cx="836957" cy="575312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2374363" y="5392929"/>
                  <a:ext cx="990292" cy="172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>
                  <a:stCxn id="13336" idx="3"/>
                  <a:endCxn id="13337" idx="1"/>
                </p:cNvCxnSpPr>
                <p:nvPr/>
              </p:nvCxnSpPr>
              <p:spPr>
                <a:xfrm>
                  <a:off x="4981067" y="5330920"/>
                  <a:ext cx="843346" cy="172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/>
                <p:cNvCxnSpPr>
                  <a:stCxn id="23" idx="3"/>
                  <a:endCxn id="9" idx="3"/>
                </p:cNvCxnSpPr>
                <p:nvPr/>
              </p:nvCxnSpPr>
              <p:spPr>
                <a:xfrm flipV="1">
                  <a:off x="7281101" y="5334365"/>
                  <a:ext cx="567023" cy="17225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/>
                <p:cNvCxnSpPr/>
                <p:nvPr/>
              </p:nvCxnSpPr>
              <p:spPr>
                <a:xfrm rot="10800000">
                  <a:off x="457668" y="5392929"/>
                  <a:ext cx="231601" cy="1378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35" name="Rectangle 128"/>
              <p:cNvSpPr>
                <a:spLocks noChangeArrowheads="1"/>
              </p:cNvSpPr>
              <p:nvPr/>
            </p:nvSpPr>
            <p:spPr bwMode="auto">
              <a:xfrm>
                <a:off x="764339" y="4902962"/>
                <a:ext cx="1429271" cy="701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3336" name="Rectangle 129"/>
              <p:cNvSpPr>
                <a:spLocks noChangeArrowheads="1"/>
              </p:cNvSpPr>
              <p:nvPr/>
            </p:nvSpPr>
            <p:spPr bwMode="auto">
              <a:xfrm>
                <a:off x="3524379" y="4902962"/>
                <a:ext cx="1456687" cy="701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3337" name="Rectangle 130"/>
              <p:cNvSpPr>
                <a:spLocks noChangeArrowheads="1"/>
              </p:cNvSpPr>
              <p:nvPr/>
            </p:nvSpPr>
            <p:spPr bwMode="auto">
              <a:xfrm>
                <a:off x="5824413" y="4902962"/>
                <a:ext cx="1413702" cy="701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/>
                <a:r>
                  <a:rPr lang="fa-IR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3338" name="Rectangle 131"/>
              <p:cNvSpPr>
                <a:spLocks noChangeArrowheads="1"/>
              </p:cNvSpPr>
              <p:nvPr/>
            </p:nvSpPr>
            <p:spPr bwMode="auto">
              <a:xfrm>
                <a:off x="3276600" y="5638801"/>
                <a:ext cx="1456306" cy="334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1400">
                    <a:solidFill>
                      <a:srgbClr val="000000"/>
                    </a:solidFill>
                    <a:cs typeface="B Titr" pitchFamily="2" charset="-78"/>
                  </a:rPr>
                  <a:t>فرايند محصول َ</a:t>
                </a:r>
                <a:r>
                  <a:rPr lang="en-US" sz="1400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 sz="14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3339" name="Rectangle 132"/>
              <p:cNvSpPr>
                <a:spLocks noChangeArrowheads="1"/>
              </p:cNvSpPr>
              <p:nvPr/>
            </p:nvSpPr>
            <p:spPr bwMode="auto">
              <a:xfrm>
                <a:off x="7894442" y="4902961"/>
                <a:ext cx="843346" cy="568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1400">
                    <a:cs typeface="B Titr" pitchFamily="2" charset="-78"/>
                  </a:rPr>
                  <a:t>مشتري محصول </a:t>
                </a:r>
                <a:r>
                  <a:rPr lang="en-US" sz="1400">
                    <a:cs typeface="B Titr" pitchFamily="2" charset="-78"/>
                  </a:rPr>
                  <a:t>A</a:t>
                </a:r>
                <a:endParaRPr lang="fa-IR" sz="1400">
                  <a:cs typeface="B Titr" pitchFamily="2" charset="-78"/>
                </a:endParaRPr>
              </a:p>
            </p:txBody>
          </p:sp>
        </p:grpSp>
        <p:cxnSp>
          <p:nvCxnSpPr>
            <p:cNvPr id="110" name="Straight Arrow Connector 109"/>
            <p:cNvCxnSpPr/>
            <p:nvPr/>
          </p:nvCxnSpPr>
          <p:spPr>
            <a:xfrm rot="5400000">
              <a:off x="1220220" y="4724171"/>
              <a:ext cx="609146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rot="5400000" flipH="1" flipV="1">
              <a:off x="2210820" y="4724171"/>
              <a:ext cx="609146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rot="5400000">
              <a:off x="3811815" y="4723379"/>
              <a:ext cx="60914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5400000" flipH="1" flipV="1">
              <a:off x="4801621" y="4724171"/>
              <a:ext cx="609146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rot="5400000">
              <a:off x="6250215" y="4723379"/>
              <a:ext cx="60914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rot="5400000" flipH="1" flipV="1">
              <a:off x="7240021" y="4724171"/>
              <a:ext cx="609146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20"/>
          <p:cNvGrpSpPr/>
          <p:nvPr/>
        </p:nvGrpSpPr>
        <p:grpSpPr>
          <a:xfrm>
            <a:off x="2040731" y="4972058"/>
            <a:ext cx="8305801" cy="1595835"/>
            <a:chOff x="838199" y="4418806"/>
            <a:chExt cx="8305801" cy="1595835"/>
          </a:xfrm>
          <a:solidFill>
            <a:srgbClr val="FF0066"/>
          </a:solidFill>
        </p:grpSpPr>
        <p:grpSp>
          <p:nvGrpSpPr>
            <p:cNvPr id="8" name="Group 136"/>
            <p:cNvGrpSpPr/>
            <p:nvPr/>
          </p:nvGrpSpPr>
          <p:grpSpPr>
            <a:xfrm>
              <a:off x="838199" y="4724400"/>
              <a:ext cx="8305801" cy="1290241"/>
              <a:chOff x="381000" y="4572000"/>
              <a:chExt cx="8356789" cy="1400999"/>
            </a:xfrm>
            <a:grpFill/>
          </p:grpSpPr>
          <p:grpSp>
            <p:nvGrpSpPr>
              <p:cNvPr id="10" name="Group 110"/>
              <p:cNvGrpSpPr/>
              <p:nvPr/>
            </p:nvGrpSpPr>
            <p:grpSpPr>
              <a:xfrm>
                <a:off x="381000" y="4572000"/>
                <a:ext cx="8356789" cy="1371600"/>
                <a:chOff x="381000" y="4648200"/>
                <a:chExt cx="8356789" cy="1371600"/>
              </a:xfrm>
              <a:grpFill/>
            </p:grpSpPr>
            <p:sp>
              <p:nvSpPr>
                <p:cNvPr id="153" name="Pentagon 152"/>
                <p:cNvSpPr/>
                <p:nvPr/>
              </p:nvSpPr>
              <p:spPr>
                <a:xfrm>
                  <a:off x="381000" y="4648200"/>
                  <a:ext cx="7467600" cy="1371600"/>
                </a:xfrm>
                <a:prstGeom prst="homePlat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54" name="Rectangle 153"/>
                <p:cNvSpPr/>
                <p:nvPr/>
              </p:nvSpPr>
              <p:spPr>
                <a:xfrm>
                  <a:off x="687671" y="4979162"/>
                  <a:ext cx="1686691" cy="744671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55" name="Rectangle 154"/>
                <p:cNvSpPr/>
                <p:nvPr/>
              </p:nvSpPr>
              <p:spPr>
                <a:xfrm>
                  <a:off x="3294377" y="4979165"/>
                  <a:ext cx="1686691" cy="74467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56" name="Rectangle 155"/>
                <p:cNvSpPr/>
                <p:nvPr/>
              </p:nvSpPr>
              <p:spPr>
                <a:xfrm>
                  <a:off x="5791200" y="4979163"/>
                  <a:ext cx="1489901" cy="744671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7901460" y="4979161"/>
                  <a:ext cx="836329" cy="57516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cxnSp>
              <p:nvCxnSpPr>
                <p:cNvPr id="158" name="Straight Arrow Connector 157"/>
                <p:cNvCxnSpPr/>
                <p:nvPr/>
              </p:nvCxnSpPr>
              <p:spPr>
                <a:xfrm>
                  <a:off x="2374363" y="5392871"/>
                  <a:ext cx="990600" cy="1588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Arrow Connector 158"/>
                <p:cNvCxnSpPr>
                  <a:stCxn id="136" idx="3"/>
                  <a:endCxn id="137" idx="1"/>
                </p:cNvCxnSpPr>
                <p:nvPr/>
              </p:nvCxnSpPr>
              <p:spPr>
                <a:xfrm>
                  <a:off x="4981066" y="5330069"/>
                  <a:ext cx="843348" cy="1724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>
                  <a:stCxn id="156" idx="3"/>
                  <a:endCxn id="153" idx="3"/>
                </p:cNvCxnSpPr>
                <p:nvPr/>
              </p:nvCxnSpPr>
              <p:spPr>
                <a:xfrm flipV="1">
                  <a:off x="7281101" y="5334000"/>
                  <a:ext cx="567500" cy="17498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Arrow Connector 162"/>
                <p:cNvCxnSpPr/>
                <p:nvPr/>
              </p:nvCxnSpPr>
              <p:spPr>
                <a:xfrm rot="10800000">
                  <a:off x="457668" y="5392867"/>
                  <a:ext cx="232000" cy="13380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5" name="Rectangle 134"/>
              <p:cNvSpPr/>
              <p:nvPr/>
            </p:nvSpPr>
            <p:spPr>
              <a:xfrm>
                <a:off x="764339" y="4902962"/>
                <a:ext cx="1429271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B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524379" y="4902962"/>
                <a:ext cx="1456687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َ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B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824413" y="4902962"/>
                <a:ext cx="1413702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َ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B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276600" y="5638801"/>
                <a:ext cx="1456306" cy="334198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sz="1400" dirty="0">
                    <a:solidFill>
                      <a:prstClr val="black"/>
                    </a:solidFill>
                    <a:cs typeface="B Titr" pitchFamily="2" charset="-78"/>
                  </a:rPr>
                  <a:t>فرايند محصول َ</a:t>
                </a:r>
                <a:r>
                  <a:rPr lang="en-US" sz="1400" dirty="0">
                    <a:solidFill>
                      <a:prstClr val="black"/>
                    </a:solidFill>
                    <a:cs typeface="B Titr" pitchFamily="2" charset="-78"/>
                  </a:rPr>
                  <a:t>B</a:t>
                </a:r>
                <a:endParaRPr lang="fa-IR" sz="1400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7894442" y="4902961"/>
                <a:ext cx="843346" cy="5681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sz="1400" dirty="0">
                    <a:cs typeface="B Titr" pitchFamily="2" charset="-78"/>
                  </a:rPr>
                  <a:t>مشتري محصول </a:t>
                </a:r>
                <a:r>
                  <a:rPr lang="en-US" sz="1400" dirty="0">
                    <a:cs typeface="B Titr" pitchFamily="2" charset="-78"/>
                  </a:rPr>
                  <a:t>B</a:t>
                </a:r>
                <a:endParaRPr lang="fa-IR" sz="1400" dirty="0">
                  <a:cs typeface="B Titr" pitchFamily="2" charset="-78"/>
                </a:endParaRPr>
              </a:p>
            </p:txBody>
          </p:sp>
        </p:grpSp>
        <p:cxnSp>
          <p:nvCxnSpPr>
            <p:cNvPr id="123" name="Straight Arrow Connector 122"/>
            <p:cNvCxnSpPr/>
            <p:nvPr/>
          </p:nvCxnSpPr>
          <p:spPr>
            <a:xfrm rot="5400000">
              <a:off x="1219674" y="4723926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5400000" flipH="1" flipV="1">
              <a:off x="2209800" y="4724400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3811268" y="4723132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rot="5400000" flipH="1" flipV="1">
              <a:off x="4801394" y="4723606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rot="5400000">
              <a:off x="6249668" y="4723132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/>
            <p:nvPr/>
          </p:nvCxnSpPr>
          <p:spPr>
            <a:xfrm rot="5400000" flipH="1" flipV="1">
              <a:off x="7239794" y="4723606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64"/>
          <p:cNvGrpSpPr/>
          <p:nvPr/>
        </p:nvGrpSpPr>
        <p:grpSpPr>
          <a:xfrm>
            <a:off x="2040731" y="4972058"/>
            <a:ext cx="8305801" cy="1595835"/>
            <a:chOff x="838199" y="4418806"/>
            <a:chExt cx="8305801" cy="1595835"/>
          </a:xfrm>
          <a:solidFill>
            <a:srgbClr val="FFC000"/>
          </a:solidFill>
        </p:grpSpPr>
        <p:grpSp>
          <p:nvGrpSpPr>
            <p:cNvPr id="12" name="Group 136"/>
            <p:cNvGrpSpPr/>
            <p:nvPr/>
          </p:nvGrpSpPr>
          <p:grpSpPr>
            <a:xfrm>
              <a:off x="838199" y="4724400"/>
              <a:ext cx="8305801" cy="1290241"/>
              <a:chOff x="381000" y="4572000"/>
              <a:chExt cx="8356789" cy="1400999"/>
            </a:xfrm>
            <a:grpFill/>
          </p:grpSpPr>
          <p:grpSp>
            <p:nvGrpSpPr>
              <p:cNvPr id="13" name="Group 110"/>
              <p:cNvGrpSpPr/>
              <p:nvPr/>
            </p:nvGrpSpPr>
            <p:grpSpPr>
              <a:xfrm>
                <a:off x="381000" y="4572000"/>
                <a:ext cx="8356789" cy="1371600"/>
                <a:chOff x="381000" y="4648200"/>
                <a:chExt cx="8356789" cy="1371600"/>
              </a:xfrm>
              <a:grpFill/>
            </p:grpSpPr>
            <p:sp>
              <p:nvSpPr>
                <p:cNvPr id="179" name="Pentagon 178"/>
                <p:cNvSpPr/>
                <p:nvPr/>
              </p:nvSpPr>
              <p:spPr>
                <a:xfrm>
                  <a:off x="381000" y="4648200"/>
                  <a:ext cx="7467600" cy="1371600"/>
                </a:xfrm>
                <a:prstGeom prst="homePlat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687671" y="4979162"/>
                  <a:ext cx="1686691" cy="744671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3294377" y="4979165"/>
                  <a:ext cx="1686691" cy="74467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5791200" y="4979163"/>
                  <a:ext cx="1489901" cy="744671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7901460" y="4979161"/>
                  <a:ext cx="836329" cy="57516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600"/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>
                  <a:off x="2374363" y="5392871"/>
                  <a:ext cx="990600" cy="1588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>
                  <a:stCxn id="175" idx="3"/>
                  <a:endCxn id="176" idx="1"/>
                </p:cNvCxnSpPr>
                <p:nvPr/>
              </p:nvCxnSpPr>
              <p:spPr>
                <a:xfrm>
                  <a:off x="4981066" y="5330069"/>
                  <a:ext cx="843348" cy="1724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>
                  <a:stCxn id="182" idx="3"/>
                  <a:endCxn id="179" idx="3"/>
                </p:cNvCxnSpPr>
                <p:nvPr/>
              </p:nvCxnSpPr>
              <p:spPr>
                <a:xfrm flipV="1">
                  <a:off x="7281101" y="5334000"/>
                  <a:ext cx="567500" cy="17498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rot="10800000">
                  <a:off x="457668" y="5392867"/>
                  <a:ext cx="232000" cy="13380"/>
                </a:xfrm>
                <a:prstGeom prst="straightConnector1">
                  <a:avLst/>
                </a:prstGeom>
                <a:grpFill/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Rectangle 173"/>
              <p:cNvSpPr/>
              <p:nvPr/>
            </p:nvSpPr>
            <p:spPr>
              <a:xfrm>
                <a:off x="764339" y="4902963"/>
                <a:ext cx="1429271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C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3524379" y="4902963"/>
                <a:ext cx="1456687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َ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C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5824413" y="4902962"/>
                <a:ext cx="1413702" cy="701814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>
                  <a:defRPr/>
                </a:pPr>
                <a:r>
                  <a:rPr lang="fa-IR" dirty="0">
                    <a:solidFill>
                      <a:prstClr val="black"/>
                    </a:solidFill>
                    <a:cs typeface="B Titr" pitchFamily="2" charset="-78"/>
                  </a:rPr>
                  <a:t> محصول َ</a:t>
                </a:r>
                <a:r>
                  <a:rPr lang="en-US" dirty="0">
                    <a:solidFill>
                      <a:prstClr val="black"/>
                    </a:solidFill>
                    <a:cs typeface="B Titr" pitchFamily="2" charset="-78"/>
                  </a:rPr>
                  <a:t>C</a:t>
                </a:r>
                <a:endParaRPr lang="fa-IR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276600" y="5638801"/>
                <a:ext cx="1456306" cy="334198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sz="1400" dirty="0">
                    <a:solidFill>
                      <a:prstClr val="black"/>
                    </a:solidFill>
                    <a:cs typeface="B Titr" pitchFamily="2" charset="-78"/>
                  </a:rPr>
                  <a:t>فرايند محصول َ</a:t>
                </a:r>
                <a:r>
                  <a:rPr lang="en-US" sz="1400" dirty="0">
                    <a:solidFill>
                      <a:prstClr val="black"/>
                    </a:solidFill>
                    <a:cs typeface="B Titr" pitchFamily="2" charset="-78"/>
                  </a:rPr>
                  <a:t>C</a:t>
                </a:r>
                <a:endParaRPr lang="fa-IR" sz="1400" dirty="0">
                  <a:solidFill>
                    <a:prstClr val="black"/>
                  </a:solidFill>
                  <a:cs typeface="B Titr" pitchFamily="2" charset="-78"/>
                </a:endParaRP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7894442" y="4902961"/>
                <a:ext cx="843346" cy="5681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rtl="1">
                  <a:defRPr/>
                </a:pPr>
                <a:r>
                  <a:rPr lang="fa-IR" sz="1400" dirty="0">
                    <a:cs typeface="B Titr" pitchFamily="2" charset="-78"/>
                  </a:rPr>
                  <a:t>مشتري محصول </a:t>
                </a:r>
                <a:r>
                  <a:rPr lang="en-US" sz="1400" dirty="0">
                    <a:cs typeface="B Titr" pitchFamily="2" charset="-78"/>
                  </a:rPr>
                  <a:t>C</a:t>
                </a:r>
                <a:endParaRPr lang="fa-IR" sz="1400" dirty="0">
                  <a:cs typeface="B Titr" pitchFamily="2" charset="-78"/>
                </a:endParaRPr>
              </a:p>
            </p:txBody>
          </p:sp>
        </p:grpSp>
        <p:cxnSp>
          <p:nvCxnSpPr>
            <p:cNvPr id="167" name="Straight Arrow Connector 166"/>
            <p:cNvCxnSpPr/>
            <p:nvPr/>
          </p:nvCxnSpPr>
          <p:spPr>
            <a:xfrm rot="5400000">
              <a:off x="1219674" y="4723926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/>
            <p:nvPr/>
          </p:nvCxnSpPr>
          <p:spPr>
            <a:xfrm rot="5400000" flipH="1" flipV="1">
              <a:off x="2209800" y="4724400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 rot="5400000">
              <a:off x="3811268" y="4723132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/>
            <p:nvPr/>
          </p:nvCxnSpPr>
          <p:spPr>
            <a:xfrm rot="5400000" flipH="1" flipV="1">
              <a:off x="4801394" y="4723606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/>
            <p:cNvCxnSpPr/>
            <p:nvPr/>
          </p:nvCxnSpPr>
          <p:spPr>
            <a:xfrm rot="5400000">
              <a:off x="6249668" y="4723132"/>
              <a:ext cx="609600" cy="94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/>
            <p:nvPr/>
          </p:nvCxnSpPr>
          <p:spPr>
            <a:xfrm rot="5400000" flipH="1" flipV="1">
              <a:off x="7239794" y="4723606"/>
              <a:ext cx="609600" cy="158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408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3538" y="494430"/>
            <a:ext cx="7924800" cy="48736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fa-IR" dirty="0">
                <a:cs typeface="B Titr" pitchFamily="2" charset="-78"/>
              </a:rPr>
              <a:t>مديريت فرآيند</a:t>
            </a:r>
            <a:endParaRPr lang="fa-IR" dirty="0">
              <a:cs typeface="B Titr" pitchFamily="2" charset="-7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57400" y="1333499"/>
            <a:ext cx="9055100" cy="4038600"/>
            <a:chOff x="1524000" y="762000"/>
            <a:chExt cx="9055100" cy="4038600"/>
          </a:xfrm>
        </p:grpSpPr>
        <p:grpSp>
          <p:nvGrpSpPr>
            <p:cNvPr id="3" name="Group 257"/>
            <p:cNvGrpSpPr>
              <a:grpSpLocks/>
            </p:cNvGrpSpPr>
            <p:nvPr/>
          </p:nvGrpSpPr>
          <p:grpSpPr bwMode="auto">
            <a:xfrm>
              <a:off x="1524000" y="762000"/>
              <a:ext cx="8458200" cy="4038600"/>
              <a:chOff x="0" y="762001"/>
              <a:chExt cx="8458200" cy="4038600"/>
            </a:xfrm>
          </p:grpSpPr>
          <p:grpSp>
            <p:nvGrpSpPr>
              <p:cNvPr id="4" name="Group 251"/>
              <p:cNvGrpSpPr/>
              <p:nvPr/>
            </p:nvGrpSpPr>
            <p:grpSpPr>
              <a:xfrm>
                <a:off x="0" y="762001"/>
                <a:ext cx="6783138" cy="4038600"/>
                <a:chOff x="0" y="890413"/>
                <a:chExt cx="8992793" cy="4970068"/>
              </a:xfrm>
              <a:solidFill>
                <a:srgbClr val="FFCC99"/>
              </a:solidFill>
            </p:grpSpPr>
            <p:grpSp>
              <p:nvGrpSpPr>
                <p:cNvPr id="5" name="Group 249"/>
                <p:cNvGrpSpPr/>
                <p:nvPr/>
              </p:nvGrpSpPr>
              <p:grpSpPr>
                <a:xfrm>
                  <a:off x="0" y="890413"/>
                  <a:ext cx="8992793" cy="4970068"/>
                  <a:chOff x="0" y="890413"/>
                  <a:chExt cx="8992793" cy="4970068"/>
                </a:xfrm>
                <a:grpFill/>
              </p:grpSpPr>
              <p:sp>
                <p:nvSpPr>
                  <p:cNvPr id="247" name="Rectangle 246"/>
                  <p:cNvSpPr/>
                  <p:nvPr/>
                </p:nvSpPr>
                <p:spPr>
                  <a:xfrm>
                    <a:off x="0" y="1408551"/>
                    <a:ext cx="8458200" cy="3863378"/>
                  </a:xfrm>
                  <a:prstGeom prst="rect">
                    <a:avLst/>
                  </a:prstGeom>
                  <a:grpFill/>
                </p:spPr>
                <p:txBody>
                  <a:bodyPr rtlCol="1" anchor="ctr">
                    <a:spAutoFit/>
                  </a:bodyPr>
                  <a:lstStyle/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</p:txBody>
              </p:sp>
              <p:sp>
                <p:nvSpPr>
                  <p:cNvPr id="249" name="Isosceles Triangle 248"/>
                  <p:cNvSpPr/>
                  <p:nvPr/>
                </p:nvSpPr>
                <p:spPr>
                  <a:xfrm rot="5400000">
                    <a:off x="6203804" y="3071491"/>
                    <a:ext cx="4970068" cy="607911"/>
                  </a:xfrm>
                  <a:prstGeom prst="triangle">
                    <a:avLst/>
                  </a:prstGeom>
                  <a:grpFill/>
                </p:spPr>
                <p:txBody>
                  <a:bodyPr rtlCol="1" anchor="ctr">
                    <a:spAutoFit/>
                  </a:bodyPr>
                  <a:lstStyle/>
                  <a:p>
                    <a:pPr rtl="1">
                      <a:defRPr/>
                    </a:pPr>
                    <a:endParaRPr lang="fa-IR" sz="900" dirty="0">
                      <a:cs typeface="B Titr" pitchFamily="2" charset="-78"/>
                    </a:endParaRPr>
                  </a:p>
                </p:txBody>
              </p:sp>
            </p:grpSp>
            <p:sp>
              <p:nvSpPr>
                <p:cNvPr id="251" name="TextBox 250"/>
                <p:cNvSpPr txBox="1"/>
                <p:nvPr/>
              </p:nvSpPr>
              <p:spPr>
                <a:xfrm>
                  <a:off x="2626590" y="914399"/>
                  <a:ext cx="3703319" cy="378763"/>
                </a:xfrm>
                <a:prstGeom prst="rect">
                  <a:avLst/>
                </a:prstGeom>
                <a:grpFill/>
              </p:spPr>
              <p:txBody>
                <a:bodyPr rtlCol="1">
                  <a:spAutoFit/>
                </a:bodyPr>
                <a:lstStyle/>
                <a:p>
                  <a:pPr>
                    <a:defRPr/>
                  </a:pPr>
                  <a:r>
                    <a:rPr lang="fa-IR" sz="1400" dirty="0">
                      <a:cs typeface="B Titr" pitchFamily="2" charset="-78"/>
                    </a:rPr>
                    <a:t>فرايند كسب و كار شركت</a:t>
                  </a:r>
                </a:p>
              </p:txBody>
            </p:sp>
          </p:grpSp>
          <p:grpSp>
            <p:nvGrpSpPr>
              <p:cNvPr id="14396" name="Group 256"/>
              <p:cNvGrpSpPr>
                <a:grpSpLocks/>
              </p:cNvGrpSpPr>
              <p:nvPr/>
            </p:nvGrpSpPr>
            <p:grpSpPr bwMode="auto">
              <a:xfrm>
                <a:off x="6705600" y="2438400"/>
                <a:ext cx="1752600" cy="860286"/>
                <a:chOff x="7010400" y="2514600"/>
                <a:chExt cx="1752600" cy="860286"/>
              </a:xfrm>
            </p:grpSpPr>
            <p:sp>
              <p:nvSpPr>
                <p:cNvPr id="14397" name="Oval 255"/>
                <p:cNvSpPr>
                  <a:spLocks noChangeArrowheads="1"/>
                </p:cNvSpPr>
                <p:nvPr/>
              </p:nvSpPr>
              <p:spPr bwMode="auto">
                <a:xfrm>
                  <a:off x="7086600" y="2514600"/>
                  <a:ext cx="1676400" cy="822305"/>
                </a:xfrm>
                <a:prstGeom prst="ellipse">
                  <a:avLst/>
                </a:prstGeom>
                <a:solidFill>
                  <a:srgbClr val="FFCC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rtl="1"/>
                  <a:endParaRPr lang="fa-IR" sz="1600">
                    <a:cs typeface="B Titr" pitchFamily="2" charset="-78"/>
                  </a:endParaRPr>
                </a:p>
                <a:p>
                  <a:pPr rtl="1"/>
                  <a:endParaRPr lang="fa-IR" sz="1600">
                    <a:cs typeface="B Titr" pitchFamily="2" charset="-78"/>
                  </a:endParaRPr>
                </a:p>
              </p:txBody>
            </p:sp>
            <p:sp>
              <p:nvSpPr>
                <p:cNvPr id="14398" name="Rectangle 254"/>
                <p:cNvSpPr>
                  <a:spLocks noChangeArrowheads="1"/>
                </p:cNvSpPr>
                <p:nvPr/>
              </p:nvSpPr>
              <p:spPr bwMode="auto">
                <a:xfrm>
                  <a:off x="7010400" y="2667000"/>
                  <a:ext cx="1676400" cy="7078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rtl="1"/>
                  <a:r>
                    <a:rPr lang="fa-IR" sz="2000">
                      <a:cs typeface="B Titr" pitchFamily="2" charset="-78"/>
                    </a:rPr>
                    <a:t>بازار و مشتريان شركت</a:t>
                  </a:r>
                </a:p>
              </p:txBody>
            </p:sp>
          </p:grpSp>
        </p:grpSp>
        <p:grpSp>
          <p:nvGrpSpPr>
            <p:cNvPr id="7" name="Group 136"/>
            <p:cNvGrpSpPr>
              <a:grpSpLocks/>
            </p:cNvGrpSpPr>
            <p:nvPr/>
          </p:nvGrpSpPr>
          <p:grpSpPr bwMode="auto">
            <a:xfrm>
              <a:off x="2133600" y="3505201"/>
              <a:ext cx="5638800" cy="828675"/>
              <a:chOff x="381000" y="4572000"/>
              <a:chExt cx="8510124" cy="1406602"/>
            </a:xfrm>
          </p:grpSpPr>
          <p:grpSp>
            <p:nvGrpSpPr>
              <p:cNvPr id="14378" name="Group 110"/>
              <p:cNvGrpSpPr>
                <a:grpSpLocks/>
              </p:cNvGrpSpPr>
              <p:nvPr/>
            </p:nvGrpSpPr>
            <p:grpSpPr bwMode="auto">
              <a:xfrm>
                <a:off x="381000" y="4572000"/>
                <a:ext cx="8510124" cy="1371600"/>
                <a:chOff x="381000" y="4648200"/>
                <a:chExt cx="8510124" cy="1371600"/>
              </a:xfrm>
            </p:grpSpPr>
            <p:sp>
              <p:nvSpPr>
                <p:cNvPr id="9" name="Pentagon 8"/>
                <p:cNvSpPr/>
                <p:nvPr/>
              </p:nvSpPr>
              <p:spPr>
                <a:xfrm>
                  <a:off x="381000" y="4648200"/>
                  <a:ext cx="7467922" cy="1371573"/>
                </a:xfrm>
                <a:prstGeom prst="homePlat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1370494" y="5106289"/>
                  <a:ext cx="1145225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3658548" y="5106289"/>
                  <a:ext cx="1142830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5790870" y="5106289"/>
                  <a:ext cx="1142830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7748296" y="4982335"/>
                  <a:ext cx="1142828" cy="687134"/>
                </a:xfrm>
                <a:prstGeom prst="ellipse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2666658" y="5410784"/>
                  <a:ext cx="99188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>
                  <a:off x="4724710" y="5410784"/>
                  <a:ext cx="1142828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/>
                <p:cNvCxnSpPr>
                  <a:stCxn id="23" idx="3"/>
                  <a:endCxn id="9" idx="3"/>
                </p:cNvCxnSpPr>
                <p:nvPr/>
              </p:nvCxnSpPr>
              <p:spPr>
                <a:xfrm>
                  <a:off x="6933700" y="5335334"/>
                  <a:ext cx="915222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/>
                <p:cNvCxnSpPr>
                  <a:endCxn id="21" idx="1"/>
                </p:cNvCxnSpPr>
                <p:nvPr/>
              </p:nvCxnSpPr>
              <p:spPr>
                <a:xfrm flipV="1">
                  <a:off x="1219554" y="5335334"/>
                  <a:ext cx="150940" cy="7275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Arrow Connector 84"/>
                <p:cNvCxnSpPr/>
                <p:nvPr/>
              </p:nvCxnSpPr>
              <p:spPr>
                <a:xfrm>
                  <a:off x="5563264" y="5257189"/>
                  <a:ext cx="304275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/>
                <p:cNvCxnSpPr/>
                <p:nvPr/>
              </p:nvCxnSpPr>
              <p:spPr>
                <a:xfrm>
                  <a:off x="3430941" y="5257189"/>
                  <a:ext cx="227607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79" name="Rectangle 128"/>
              <p:cNvSpPr>
                <a:spLocks noChangeArrowheads="1"/>
              </p:cNvSpPr>
              <p:nvPr/>
            </p:nvSpPr>
            <p:spPr bwMode="auto">
              <a:xfrm>
                <a:off x="1371601" y="5029200"/>
                <a:ext cx="902870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80" name="Rectangle 129"/>
              <p:cNvSpPr>
                <a:spLocks noChangeArrowheads="1"/>
              </p:cNvSpPr>
              <p:nvPr/>
            </p:nvSpPr>
            <p:spPr bwMode="auto">
              <a:xfrm>
                <a:off x="3733800" y="5029200"/>
                <a:ext cx="849647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81" name="Rectangle 130"/>
              <p:cNvSpPr>
                <a:spLocks noChangeArrowheads="1"/>
              </p:cNvSpPr>
              <p:nvPr/>
            </p:nvSpPr>
            <p:spPr bwMode="auto">
              <a:xfrm>
                <a:off x="5867399" y="5029200"/>
                <a:ext cx="905288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82" name="Rectangle 131"/>
              <p:cNvSpPr>
                <a:spLocks noChangeArrowheads="1"/>
              </p:cNvSpPr>
              <p:nvPr/>
            </p:nvSpPr>
            <p:spPr bwMode="auto">
              <a:xfrm>
                <a:off x="3276600" y="5638800"/>
                <a:ext cx="1456306" cy="3398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A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83" name="Rectangle 132"/>
              <p:cNvSpPr>
                <a:spLocks noChangeArrowheads="1"/>
              </p:cNvSpPr>
              <p:nvPr/>
            </p:nvSpPr>
            <p:spPr bwMode="auto">
              <a:xfrm>
                <a:off x="7748124" y="4906990"/>
                <a:ext cx="1143000" cy="5750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800">
                    <a:cs typeface="B Titr" pitchFamily="2" charset="-78"/>
                  </a:rPr>
                  <a:t>مشتري محصول </a:t>
                </a:r>
                <a:r>
                  <a:rPr lang="en-US" sz="800">
                    <a:cs typeface="B Titr" pitchFamily="2" charset="-78"/>
                  </a:rPr>
                  <a:t>A</a:t>
                </a:r>
                <a:endParaRPr lang="fa-IR" sz="800">
                  <a:cs typeface="B Titr" pitchFamily="2" charset="-78"/>
                </a:endParaRPr>
              </a:p>
            </p:txBody>
          </p:sp>
        </p:grpSp>
        <p:grpSp>
          <p:nvGrpSpPr>
            <p:cNvPr id="10" name="Group 137"/>
            <p:cNvGrpSpPr>
              <a:grpSpLocks/>
            </p:cNvGrpSpPr>
            <p:nvPr/>
          </p:nvGrpSpPr>
          <p:grpSpPr bwMode="auto">
            <a:xfrm>
              <a:off x="2057400" y="2438401"/>
              <a:ext cx="5689600" cy="828675"/>
              <a:chOff x="381000" y="4572000"/>
              <a:chExt cx="8587673" cy="1406602"/>
            </a:xfrm>
          </p:grpSpPr>
          <p:grpSp>
            <p:nvGrpSpPr>
              <p:cNvPr id="14361" name="Group 110"/>
              <p:cNvGrpSpPr>
                <a:grpSpLocks/>
              </p:cNvGrpSpPr>
              <p:nvPr/>
            </p:nvGrpSpPr>
            <p:grpSpPr bwMode="auto">
              <a:xfrm>
                <a:off x="381000" y="4572000"/>
                <a:ext cx="8587673" cy="1371600"/>
                <a:chOff x="381000" y="4648200"/>
                <a:chExt cx="8587673" cy="1371600"/>
              </a:xfrm>
            </p:grpSpPr>
            <p:sp>
              <p:nvSpPr>
                <p:cNvPr id="145" name="Pentagon 144"/>
                <p:cNvSpPr/>
                <p:nvPr/>
              </p:nvSpPr>
              <p:spPr>
                <a:xfrm>
                  <a:off x="381000" y="4648200"/>
                  <a:ext cx="7468688" cy="1371573"/>
                </a:xfrm>
                <a:prstGeom prst="homePlate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1370596" y="5106289"/>
                  <a:ext cx="1142946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147" name="Rectangle 146"/>
                <p:cNvSpPr/>
                <p:nvPr/>
              </p:nvSpPr>
              <p:spPr>
                <a:xfrm>
                  <a:off x="3656489" y="5106289"/>
                  <a:ext cx="1142946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5791426" y="5106289"/>
                  <a:ext cx="1142947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149" name="Oval 148"/>
                <p:cNvSpPr/>
                <p:nvPr/>
              </p:nvSpPr>
              <p:spPr>
                <a:xfrm>
                  <a:off x="7825727" y="4982335"/>
                  <a:ext cx="1142946" cy="687134"/>
                </a:xfrm>
                <a:prstGeom prst="ellipse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cxnSp>
              <p:nvCxnSpPr>
                <p:cNvPr id="150" name="Straight Arrow Connector 149"/>
                <p:cNvCxnSpPr/>
                <p:nvPr/>
              </p:nvCxnSpPr>
              <p:spPr>
                <a:xfrm>
                  <a:off x="2666893" y="5410784"/>
                  <a:ext cx="98959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Arrow Connector 150"/>
                <p:cNvCxnSpPr/>
                <p:nvPr/>
              </p:nvCxnSpPr>
              <p:spPr>
                <a:xfrm>
                  <a:off x="4725156" y="5410784"/>
                  <a:ext cx="114294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Arrow Connector 151"/>
                <p:cNvCxnSpPr>
                  <a:stCxn id="148" idx="3"/>
                  <a:endCxn id="145" idx="3"/>
                </p:cNvCxnSpPr>
                <p:nvPr/>
              </p:nvCxnSpPr>
              <p:spPr>
                <a:xfrm>
                  <a:off x="6934373" y="5335334"/>
                  <a:ext cx="91531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Arrow Connector 163"/>
                <p:cNvCxnSpPr>
                  <a:endCxn id="146" idx="1"/>
                </p:cNvCxnSpPr>
                <p:nvPr/>
              </p:nvCxnSpPr>
              <p:spPr>
                <a:xfrm flipV="1">
                  <a:off x="1219640" y="5335334"/>
                  <a:ext cx="150956" cy="7275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>
                  <a:off x="5563796" y="5257189"/>
                  <a:ext cx="30430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>
                  <a:off x="3428857" y="5257189"/>
                  <a:ext cx="230027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62" name="Rectangle 139"/>
              <p:cNvSpPr>
                <a:spLocks noChangeArrowheads="1"/>
              </p:cNvSpPr>
              <p:nvPr/>
            </p:nvSpPr>
            <p:spPr bwMode="auto">
              <a:xfrm>
                <a:off x="1371601" y="5029200"/>
                <a:ext cx="902870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B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63" name="Rectangle 140"/>
              <p:cNvSpPr>
                <a:spLocks noChangeArrowheads="1"/>
              </p:cNvSpPr>
              <p:nvPr/>
            </p:nvSpPr>
            <p:spPr bwMode="auto">
              <a:xfrm>
                <a:off x="3733800" y="5029200"/>
                <a:ext cx="849647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B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64" name="Rectangle 141"/>
              <p:cNvSpPr>
                <a:spLocks noChangeArrowheads="1"/>
              </p:cNvSpPr>
              <p:nvPr/>
            </p:nvSpPr>
            <p:spPr bwMode="auto">
              <a:xfrm>
                <a:off x="5867399" y="5029200"/>
                <a:ext cx="905288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B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65" name="Rectangle 142"/>
              <p:cNvSpPr>
                <a:spLocks noChangeArrowheads="1"/>
              </p:cNvSpPr>
              <p:nvPr/>
            </p:nvSpPr>
            <p:spPr bwMode="auto">
              <a:xfrm>
                <a:off x="3276600" y="5638800"/>
                <a:ext cx="1456306" cy="3398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B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66" name="Rectangle 143"/>
              <p:cNvSpPr>
                <a:spLocks noChangeArrowheads="1"/>
              </p:cNvSpPr>
              <p:nvPr/>
            </p:nvSpPr>
            <p:spPr bwMode="auto">
              <a:xfrm>
                <a:off x="7748123" y="4906990"/>
                <a:ext cx="1143000" cy="5750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800">
                    <a:cs typeface="B Titr" pitchFamily="2" charset="-78"/>
                  </a:rPr>
                  <a:t>مشتري محصول </a:t>
                </a:r>
                <a:r>
                  <a:rPr lang="en-US" sz="800">
                    <a:cs typeface="B Titr" pitchFamily="2" charset="-78"/>
                  </a:rPr>
                  <a:t>B</a:t>
                </a:r>
                <a:endParaRPr lang="fa-IR" sz="800">
                  <a:cs typeface="B Titr" pitchFamily="2" charset="-78"/>
                </a:endParaRPr>
              </a:p>
            </p:txBody>
          </p:sp>
        </p:grpSp>
        <p:grpSp>
          <p:nvGrpSpPr>
            <p:cNvPr id="12" name="Group 191"/>
            <p:cNvGrpSpPr>
              <a:grpSpLocks/>
            </p:cNvGrpSpPr>
            <p:nvPr/>
          </p:nvGrpSpPr>
          <p:grpSpPr bwMode="auto">
            <a:xfrm>
              <a:off x="2057400" y="1295401"/>
              <a:ext cx="5689600" cy="828675"/>
              <a:chOff x="381000" y="4572000"/>
              <a:chExt cx="8587673" cy="1406602"/>
            </a:xfrm>
          </p:grpSpPr>
          <p:grpSp>
            <p:nvGrpSpPr>
              <p:cNvPr id="14345" name="Group 110"/>
              <p:cNvGrpSpPr>
                <a:grpSpLocks/>
              </p:cNvGrpSpPr>
              <p:nvPr/>
            </p:nvGrpSpPr>
            <p:grpSpPr bwMode="auto">
              <a:xfrm>
                <a:off x="381000" y="4572000"/>
                <a:ext cx="8587673" cy="1371600"/>
                <a:chOff x="381000" y="4648200"/>
                <a:chExt cx="8587673" cy="1371600"/>
              </a:xfrm>
            </p:grpSpPr>
            <p:sp>
              <p:nvSpPr>
                <p:cNvPr id="199" name="Pentagon 198"/>
                <p:cNvSpPr/>
                <p:nvPr/>
              </p:nvSpPr>
              <p:spPr>
                <a:xfrm>
                  <a:off x="381000" y="4648200"/>
                  <a:ext cx="7468688" cy="1371573"/>
                </a:xfrm>
                <a:prstGeom prst="homePlate">
                  <a:avLst/>
                </a:prstGeom>
                <a:solidFill>
                  <a:srgbClr val="FF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00" name="Rectangle 199"/>
                <p:cNvSpPr/>
                <p:nvPr/>
              </p:nvSpPr>
              <p:spPr>
                <a:xfrm>
                  <a:off x="1370596" y="5106289"/>
                  <a:ext cx="1142946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01" name="Rectangle 200"/>
                <p:cNvSpPr/>
                <p:nvPr/>
              </p:nvSpPr>
              <p:spPr>
                <a:xfrm>
                  <a:off x="3656489" y="5106289"/>
                  <a:ext cx="1142946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02" name="Rectangle 201"/>
                <p:cNvSpPr/>
                <p:nvPr/>
              </p:nvSpPr>
              <p:spPr>
                <a:xfrm>
                  <a:off x="5791426" y="5106289"/>
                  <a:ext cx="1142947" cy="45539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sp>
              <p:nvSpPr>
                <p:cNvPr id="203" name="Oval 202"/>
                <p:cNvSpPr/>
                <p:nvPr/>
              </p:nvSpPr>
              <p:spPr>
                <a:xfrm>
                  <a:off x="7825727" y="4982335"/>
                  <a:ext cx="1142946" cy="687134"/>
                </a:xfrm>
                <a:prstGeom prst="ellipse">
                  <a:avLst/>
                </a:prstGeom>
                <a:solidFill>
                  <a:srgbClr val="FF006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900"/>
                </a:p>
              </p:txBody>
            </p:sp>
            <p:cxnSp>
              <p:nvCxnSpPr>
                <p:cNvPr id="204" name="Straight Arrow Connector 203"/>
                <p:cNvCxnSpPr/>
                <p:nvPr/>
              </p:nvCxnSpPr>
              <p:spPr>
                <a:xfrm>
                  <a:off x="2666893" y="5410784"/>
                  <a:ext cx="98959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Arrow Connector 204"/>
                <p:cNvCxnSpPr/>
                <p:nvPr/>
              </p:nvCxnSpPr>
              <p:spPr>
                <a:xfrm>
                  <a:off x="4725156" y="5410784"/>
                  <a:ext cx="114294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Arrow Connector 205"/>
                <p:cNvCxnSpPr>
                  <a:stCxn id="202" idx="3"/>
                  <a:endCxn id="199" idx="3"/>
                </p:cNvCxnSpPr>
                <p:nvPr/>
              </p:nvCxnSpPr>
              <p:spPr>
                <a:xfrm>
                  <a:off x="6934373" y="5335334"/>
                  <a:ext cx="91531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Arrow Connector 217"/>
                <p:cNvCxnSpPr>
                  <a:endCxn id="200" idx="1"/>
                </p:cNvCxnSpPr>
                <p:nvPr/>
              </p:nvCxnSpPr>
              <p:spPr>
                <a:xfrm flipV="1">
                  <a:off x="1219640" y="5335334"/>
                  <a:ext cx="150956" cy="7275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Arrow Connector 215"/>
                <p:cNvCxnSpPr/>
                <p:nvPr/>
              </p:nvCxnSpPr>
              <p:spPr>
                <a:xfrm>
                  <a:off x="5563796" y="5257189"/>
                  <a:ext cx="30430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46" name="Rectangle 193"/>
              <p:cNvSpPr>
                <a:spLocks noChangeArrowheads="1"/>
              </p:cNvSpPr>
              <p:nvPr/>
            </p:nvSpPr>
            <p:spPr bwMode="auto">
              <a:xfrm>
                <a:off x="1371601" y="5029200"/>
                <a:ext cx="902870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فروش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C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47" name="Rectangle 194"/>
              <p:cNvSpPr>
                <a:spLocks noChangeArrowheads="1"/>
              </p:cNvSpPr>
              <p:nvPr/>
            </p:nvSpPr>
            <p:spPr bwMode="auto">
              <a:xfrm>
                <a:off x="3733800" y="5029200"/>
                <a:ext cx="849647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توليد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C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48" name="Rectangle 195"/>
              <p:cNvSpPr>
                <a:spLocks noChangeArrowheads="1"/>
              </p:cNvSpPr>
              <p:nvPr/>
            </p:nvSpPr>
            <p:spPr bwMode="auto">
              <a:xfrm>
                <a:off x="5867399" y="5029200"/>
                <a:ext cx="905288" cy="522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تحويل</a:t>
                </a:r>
              </a:p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 محصول َ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C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49" name="Rectangle 196"/>
              <p:cNvSpPr>
                <a:spLocks noChangeArrowheads="1"/>
              </p:cNvSpPr>
              <p:nvPr/>
            </p:nvSpPr>
            <p:spPr bwMode="auto">
              <a:xfrm>
                <a:off x="3276600" y="5638800"/>
                <a:ext cx="1456306" cy="3398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700">
                    <a:solidFill>
                      <a:srgbClr val="000000"/>
                    </a:solidFill>
                    <a:cs typeface="B Titr" pitchFamily="2" charset="-78"/>
                  </a:rPr>
                  <a:t>فرايند محصول</a:t>
                </a:r>
                <a:r>
                  <a:rPr lang="en-US" sz="700">
                    <a:solidFill>
                      <a:srgbClr val="000000"/>
                    </a:solidFill>
                    <a:cs typeface="B Titr" pitchFamily="2" charset="-78"/>
                  </a:rPr>
                  <a:t>C </a:t>
                </a:r>
                <a:endParaRPr lang="fa-IR" sz="700">
                  <a:solidFill>
                    <a:srgbClr val="000000"/>
                  </a:solidFill>
                  <a:cs typeface="B Titr" pitchFamily="2" charset="-78"/>
                </a:endParaRPr>
              </a:p>
            </p:txBody>
          </p:sp>
          <p:sp>
            <p:nvSpPr>
              <p:cNvPr id="14350" name="Rectangle 197"/>
              <p:cNvSpPr>
                <a:spLocks noChangeArrowheads="1"/>
              </p:cNvSpPr>
              <p:nvPr/>
            </p:nvSpPr>
            <p:spPr bwMode="auto">
              <a:xfrm>
                <a:off x="7748123" y="4906990"/>
                <a:ext cx="1143000" cy="5750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800">
                    <a:cs typeface="B Titr" pitchFamily="2" charset="-78"/>
                  </a:rPr>
                  <a:t>مشتري محصول </a:t>
                </a:r>
                <a:r>
                  <a:rPr lang="en-US" sz="800">
                    <a:cs typeface="B Titr" pitchFamily="2" charset="-78"/>
                  </a:rPr>
                  <a:t> C</a:t>
                </a:r>
                <a:endParaRPr lang="fa-IR" sz="800">
                  <a:cs typeface="B Titr" pitchFamily="2" charset="-78"/>
                </a:endParaRPr>
              </a:p>
            </p:txBody>
          </p:sp>
        </p:grpSp>
        <p:sp>
          <p:nvSpPr>
            <p:cNvPr id="14343" name="Oval Callout 223"/>
            <p:cNvSpPr>
              <a:spLocks noChangeArrowheads="1"/>
            </p:cNvSpPr>
            <p:nvPr/>
          </p:nvSpPr>
          <p:spPr bwMode="auto">
            <a:xfrm>
              <a:off x="9753600" y="2819400"/>
              <a:ext cx="825500" cy="476250"/>
            </a:xfrm>
            <a:prstGeom prst="wedgeEllipseCallout">
              <a:avLst>
                <a:gd name="adj1" fmla="val -20833"/>
                <a:gd name="adj2" fmla="val 62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rtl="1"/>
              <a:endParaRPr lang="fa-IR" sz="1600">
                <a:cs typeface="B Titr" pitchFamily="2" charset="-78"/>
              </a:endParaRPr>
            </a:p>
          </p:txBody>
        </p:sp>
      </p:grpSp>
      <p:sp>
        <p:nvSpPr>
          <p:cNvPr id="253" name="TextBox 252"/>
          <p:cNvSpPr txBox="1">
            <a:spLocks noChangeArrowheads="1"/>
          </p:cNvSpPr>
          <p:nvPr/>
        </p:nvSpPr>
        <p:spPr bwMode="auto">
          <a:xfrm>
            <a:off x="1524000" y="5029201"/>
            <a:ext cx="8763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fa-IR" sz="2400">
                <a:cs typeface="B Titr" pitchFamily="2" charset="-78"/>
              </a:rPr>
              <a:t>برنامه ريزي ، ارزيابي و كنترل فرايند كسب و كار شركت</a:t>
            </a:r>
          </a:p>
          <a:p>
            <a:pPr algn="r" rtl="1">
              <a:buFont typeface="Arial" pitchFamily="34" charset="0"/>
              <a:buChar char="•"/>
            </a:pPr>
            <a:r>
              <a:rPr lang="fa-IR" sz="2400">
                <a:cs typeface="B Titr" pitchFamily="2" charset="-78"/>
              </a:rPr>
              <a:t>برنامه ريزي ، ارزيابي و كنترل فرايند هاي بزرگتر از طريق فرايند هاي كوچكتر</a:t>
            </a:r>
          </a:p>
          <a:p>
            <a:pPr algn="r" rtl="1">
              <a:buFont typeface="Arial" pitchFamily="34" charset="0"/>
              <a:buChar char="•"/>
            </a:pPr>
            <a:r>
              <a:rPr lang="fa-IR" sz="3200">
                <a:cs typeface="B Titr" pitchFamily="2" charset="-78"/>
              </a:rPr>
              <a:t>معيار ها و سنجه هاي  ارزيابي فرآيند </a:t>
            </a:r>
          </a:p>
        </p:txBody>
      </p:sp>
    </p:spTree>
    <p:extLst>
      <p:ext uri="{BB962C8B-B14F-4D97-AF65-F5344CB8AC3E}">
        <p14:creationId xmlns:p14="http://schemas.microsoft.com/office/powerpoint/2010/main" val="42403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981" y="457088"/>
            <a:ext cx="7924800" cy="487363"/>
          </a:xfr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fa-IR" dirty="0">
                <a:cs typeface="B Titr" pitchFamily="2" charset="-78"/>
              </a:rPr>
              <a:t>مديريت واحد هاي سازماني  </a:t>
            </a:r>
            <a:endParaRPr lang="fa-IR" dirty="0">
              <a:cs typeface="B Titr" pitchFamily="2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45619" y="1554959"/>
            <a:ext cx="7215187" cy="4071937"/>
            <a:chOff x="3452813" y="642939"/>
            <a:chExt cx="7215187" cy="4071937"/>
          </a:xfrm>
        </p:grpSpPr>
        <p:grpSp>
          <p:nvGrpSpPr>
            <p:cNvPr id="3" name="Group 134"/>
            <p:cNvGrpSpPr>
              <a:grpSpLocks/>
            </p:cNvGrpSpPr>
            <p:nvPr/>
          </p:nvGrpSpPr>
          <p:grpSpPr bwMode="auto">
            <a:xfrm>
              <a:off x="3452813" y="642939"/>
              <a:ext cx="5357812" cy="4071937"/>
              <a:chOff x="838200" y="914400"/>
              <a:chExt cx="6248400" cy="5334000"/>
            </a:xfrm>
          </p:grpSpPr>
          <p:grpSp>
            <p:nvGrpSpPr>
              <p:cNvPr id="15366" name="Group 111"/>
              <p:cNvGrpSpPr>
                <a:grpSpLocks/>
              </p:cNvGrpSpPr>
              <p:nvPr/>
            </p:nvGrpSpPr>
            <p:grpSpPr bwMode="auto">
              <a:xfrm>
                <a:off x="838200" y="914400"/>
                <a:ext cx="6248400" cy="5334000"/>
                <a:chOff x="838200" y="914400"/>
                <a:chExt cx="6248400" cy="5334000"/>
              </a:xfrm>
            </p:grpSpPr>
            <p:sp>
              <p:nvSpPr>
                <p:cNvPr id="6" name="Rectangle 5"/>
                <p:cNvSpPr/>
                <p:nvPr/>
              </p:nvSpPr>
              <p:spPr>
                <a:xfrm>
                  <a:off x="838200" y="1981199"/>
                  <a:ext cx="1829161" cy="4190258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3124651" y="2058143"/>
                  <a:ext cx="1829161" cy="4190257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5257439" y="2058143"/>
                  <a:ext cx="1829161" cy="4190257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1143677" y="2742308"/>
                  <a:ext cx="1370020" cy="53444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r>
                    <a:rPr lang="fa-IR" sz="1400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cs typeface="B Titr" pitchFamily="2" charset="-78"/>
                    </a:rPr>
                    <a:t>معاون فروش</a:t>
                  </a:r>
                </a:p>
                <a:p>
                  <a:pPr>
                    <a:defRPr/>
                  </a:pPr>
                  <a:endParaRPr lang="fa-IR" sz="1400" dirty="0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1143677" y="3734246"/>
                  <a:ext cx="1370020" cy="53236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r>
                    <a:rPr lang="fa-IR" sz="1400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cs typeface="B Titr" pitchFamily="2" charset="-78"/>
                    </a:rPr>
                    <a:t> </a:t>
                  </a:r>
                  <a:endParaRPr lang="fa-IR" sz="1400" dirty="0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352371" y="3734246"/>
                  <a:ext cx="1371870" cy="53236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3352371" y="2742308"/>
                  <a:ext cx="1371870" cy="53444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r>
                    <a:rPr lang="fa-IR" sz="1400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cs typeface="B Titr" pitchFamily="2" charset="-78"/>
                    </a:rPr>
                    <a:t>معاون توليد</a:t>
                  </a:r>
                </a:p>
                <a:p>
                  <a:pPr>
                    <a:defRPr/>
                  </a:pPr>
                  <a:endParaRPr lang="fa-IR" sz="1400" dirty="0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5487009" y="2742308"/>
                  <a:ext cx="1371872" cy="53444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r>
                    <a:rPr lang="fa-IR" sz="1400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cs typeface="B Titr" pitchFamily="2" charset="-78"/>
                    </a:rPr>
                    <a:t>معاون تحويل</a:t>
                  </a:r>
                </a:p>
                <a:p>
                  <a:pPr>
                    <a:defRPr/>
                  </a:pPr>
                  <a:endParaRPr lang="fa-IR" sz="1400" dirty="0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487009" y="3734246"/>
                  <a:ext cx="1371872" cy="532360"/>
                </a:xfrm>
                <a:prstGeom prst="rect">
                  <a:avLst/>
                </a:prstGeom>
                <a:solidFill>
                  <a:srgbClr val="0000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3352371" y="914400"/>
                  <a:ext cx="1144152" cy="457497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5257439" y="1220091"/>
                  <a:ext cx="1601443" cy="380555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>
                    <a:defRPr/>
                  </a:pPr>
                  <a:endParaRPr lang="fa-IR" sz="1400"/>
                </a:p>
              </p:txBody>
            </p: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523210" y="1710860"/>
                  <a:ext cx="4800622" cy="208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>
                  <a:off x="6154349" y="1880343"/>
                  <a:ext cx="33896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5400000">
                  <a:off x="1354653" y="1879417"/>
                  <a:ext cx="338964" cy="185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 rot="5400000">
                  <a:off x="1143574" y="3504571"/>
                  <a:ext cx="457497" cy="185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Arrow Connector 55"/>
                <p:cNvCxnSpPr/>
                <p:nvPr/>
              </p:nvCxnSpPr>
              <p:spPr>
                <a:xfrm rot="5400000">
                  <a:off x="3430025" y="3504571"/>
                  <a:ext cx="457497" cy="18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Arrow Connector 56"/>
                <p:cNvCxnSpPr/>
                <p:nvPr/>
              </p:nvCxnSpPr>
              <p:spPr>
                <a:xfrm rot="5400000">
                  <a:off x="5562813" y="3504571"/>
                  <a:ext cx="457497" cy="18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Arrow Connector 57"/>
                <p:cNvCxnSpPr/>
                <p:nvPr/>
              </p:nvCxnSpPr>
              <p:spPr>
                <a:xfrm rot="16200000" flipV="1">
                  <a:off x="1982248" y="3504571"/>
                  <a:ext cx="457497" cy="18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/>
                <p:cNvCxnSpPr/>
                <p:nvPr/>
              </p:nvCxnSpPr>
              <p:spPr>
                <a:xfrm rot="16200000" flipV="1">
                  <a:off x="6325581" y="3504571"/>
                  <a:ext cx="457497" cy="18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rot="16200000" flipV="1">
                  <a:off x="4115035" y="3504571"/>
                  <a:ext cx="457497" cy="18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885568" y="1523702"/>
                  <a:ext cx="1371870" cy="20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rot="5400000">
                  <a:off x="3679580" y="1883576"/>
                  <a:ext cx="413828" cy="185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rot="5400000">
                  <a:off x="3717013" y="1540453"/>
                  <a:ext cx="338963" cy="185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67" name="Rectangle 112"/>
              <p:cNvSpPr>
                <a:spLocks noChangeArrowheads="1"/>
              </p:cNvSpPr>
              <p:nvPr/>
            </p:nvSpPr>
            <p:spPr bwMode="auto">
              <a:xfrm>
                <a:off x="1217442" y="2133600"/>
                <a:ext cx="1254772" cy="403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>
                    <a:solidFill>
                      <a:srgbClr val="000000"/>
                    </a:solidFill>
                    <a:cs typeface="B Titr" pitchFamily="2" charset="-78"/>
                  </a:rPr>
                  <a:t>معاونت فروش</a:t>
                </a:r>
              </a:p>
            </p:txBody>
          </p:sp>
          <p:sp>
            <p:nvSpPr>
              <p:cNvPr id="15368" name="Rectangle 113"/>
              <p:cNvSpPr>
                <a:spLocks noChangeArrowheads="1"/>
              </p:cNvSpPr>
              <p:nvPr/>
            </p:nvSpPr>
            <p:spPr bwMode="auto">
              <a:xfrm>
                <a:off x="3494065" y="2133600"/>
                <a:ext cx="1174386" cy="403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>
                    <a:solidFill>
                      <a:srgbClr val="000000"/>
                    </a:solidFill>
                    <a:cs typeface="B Titr" pitchFamily="2" charset="-78"/>
                  </a:rPr>
                  <a:t>معاونت توليد</a:t>
                </a:r>
              </a:p>
            </p:txBody>
          </p:sp>
          <p:sp>
            <p:nvSpPr>
              <p:cNvPr id="15369" name="Rectangle 114"/>
              <p:cNvSpPr>
                <a:spLocks noChangeArrowheads="1"/>
              </p:cNvSpPr>
              <p:nvPr/>
            </p:nvSpPr>
            <p:spPr bwMode="auto">
              <a:xfrm>
                <a:off x="5634637" y="2133600"/>
                <a:ext cx="1260380" cy="403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>
                    <a:solidFill>
                      <a:srgbClr val="000000"/>
                    </a:solidFill>
                    <a:cs typeface="B Titr" pitchFamily="2" charset="-78"/>
                  </a:rPr>
                  <a:t>معاونت تحويل</a:t>
                </a:r>
              </a:p>
            </p:txBody>
          </p:sp>
          <p:sp>
            <p:nvSpPr>
              <p:cNvPr id="15370" name="Rectangle 115"/>
              <p:cNvSpPr>
                <a:spLocks noChangeArrowheads="1"/>
              </p:cNvSpPr>
              <p:nvPr/>
            </p:nvSpPr>
            <p:spPr bwMode="auto">
              <a:xfrm>
                <a:off x="3472879" y="914400"/>
                <a:ext cx="985571" cy="403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 dirty="0">
                    <a:solidFill>
                      <a:srgbClr val="000000"/>
                    </a:solidFill>
                    <a:cs typeface="B Titr" pitchFamily="2" charset="-78"/>
                  </a:rPr>
                  <a:t>مدير عامل</a:t>
                </a:r>
              </a:p>
            </p:txBody>
          </p:sp>
          <p:sp>
            <p:nvSpPr>
              <p:cNvPr id="15371" name="Rectangle 116"/>
              <p:cNvSpPr>
                <a:spLocks noChangeArrowheads="1"/>
              </p:cNvSpPr>
              <p:nvPr/>
            </p:nvSpPr>
            <p:spPr bwMode="auto">
              <a:xfrm>
                <a:off x="5181600" y="1219200"/>
                <a:ext cx="1676400" cy="403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rtl="1"/>
                <a:r>
                  <a:rPr lang="fa-IR" sz="1400">
                    <a:solidFill>
                      <a:srgbClr val="000000"/>
                    </a:solidFill>
                    <a:cs typeface="B Titr" pitchFamily="2" charset="-78"/>
                  </a:rPr>
                  <a:t>شوراي معاونين</a:t>
                </a:r>
              </a:p>
            </p:txBody>
          </p:sp>
          <p:sp>
            <p:nvSpPr>
              <p:cNvPr id="15372" name="Rectangle 117"/>
              <p:cNvSpPr>
                <a:spLocks noChangeArrowheads="1"/>
              </p:cNvSpPr>
              <p:nvPr/>
            </p:nvSpPr>
            <p:spPr bwMode="auto">
              <a:xfrm>
                <a:off x="3352800" y="3657601"/>
                <a:ext cx="1224862" cy="685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يكي از</a:t>
                </a:r>
              </a:p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 مديران توليد</a:t>
                </a:r>
              </a:p>
            </p:txBody>
          </p:sp>
          <p:sp>
            <p:nvSpPr>
              <p:cNvPr id="15373" name="Rectangle 118"/>
              <p:cNvSpPr>
                <a:spLocks noChangeArrowheads="1"/>
              </p:cNvSpPr>
              <p:nvPr/>
            </p:nvSpPr>
            <p:spPr bwMode="auto">
              <a:xfrm>
                <a:off x="5486400" y="3657601"/>
                <a:ext cx="1310856" cy="685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يكي از</a:t>
                </a:r>
              </a:p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 مديران تحويل</a:t>
                </a:r>
              </a:p>
            </p:txBody>
          </p:sp>
          <p:sp>
            <p:nvSpPr>
              <p:cNvPr id="15374" name="Rectangle 119"/>
              <p:cNvSpPr>
                <a:spLocks noChangeArrowheads="1"/>
              </p:cNvSpPr>
              <p:nvPr/>
            </p:nvSpPr>
            <p:spPr bwMode="auto">
              <a:xfrm>
                <a:off x="1143001" y="3657601"/>
                <a:ext cx="1305247" cy="685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يكي از</a:t>
                </a:r>
              </a:p>
              <a:p>
                <a:pPr rtl="1"/>
                <a:r>
                  <a:rPr lang="fa-IR" sz="1400">
                    <a:solidFill>
                      <a:srgbClr val="93CDDD"/>
                    </a:solidFill>
                    <a:cs typeface="B Titr" pitchFamily="2" charset="-78"/>
                  </a:rPr>
                  <a:t> مديران فروش</a:t>
                </a:r>
              </a:p>
            </p:txBody>
          </p:sp>
        </p:grpSp>
        <p:sp>
          <p:nvSpPr>
            <p:cNvPr id="15364" name="Oval Callout 223"/>
            <p:cNvSpPr>
              <a:spLocks noChangeArrowheads="1"/>
            </p:cNvSpPr>
            <p:nvPr/>
          </p:nvSpPr>
          <p:spPr bwMode="auto">
            <a:xfrm>
              <a:off x="9753600" y="2887753"/>
              <a:ext cx="914400" cy="476071"/>
            </a:xfrm>
            <a:prstGeom prst="wedgeEllipseCallout">
              <a:avLst>
                <a:gd name="adj1" fmla="val -20833"/>
                <a:gd name="adj2" fmla="val 62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rtl="1"/>
              <a:endParaRPr lang="fa-IR" sz="1600">
                <a:cs typeface="B Titr" pitchFamily="2" charset="-78"/>
              </a:endParaRPr>
            </a:p>
          </p:txBody>
        </p:sp>
      </p:grpSp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2162175" y="5626896"/>
            <a:ext cx="77152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fa-IR" sz="2000" dirty="0">
                <a:cs typeface="2  Titr" pitchFamily="2" charset="-78"/>
              </a:rPr>
              <a:t>برنامه ريزي و ارزيابي و كنترل واحد سازماني</a:t>
            </a:r>
          </a:p>
          <a:p>
            <a:pPr algn="r" rtl="1">
              <a:buFont typeface="Arial" pitchFamily="34" charset="0"/>
              <a:buChar char="•"/>
            </a:pPr>
            <a:r>
              <a:rPr lang="fa-IR" sz="2000" dirty="0">
                <a:cs typeface="2  Titr" pitchFamily="2" charset="-78"/>
              </a:rPr>
              <a:t>سلسله مراتب واحد هاي  سازماني  و برنامه ريزي ، ارزيابي و كنترل واحد هاي بزرگتر بر واحد هاي كوچكتر</a:t>
            </a:r>
          </a:p>
          <a:p>
            <a:pPr algn="r" rtl="1">
              <a:buFont typeface="Arial" pitchFamily="34" charset="0"/>
              <a:buChar char="•"/>
            </a:pPr>
            <a:r>
              <a:rPr lang="fa-IR" sz="2000" dirty="0">
                <a:cs typeface="2  Titr" pitchFamily="2" charset="-78"/>
              </a:rPr>
              <a:t>معيار ها و سنجه هاي  ارزيابي  واحد سازمان</a:t>
            </a:r>
          </a:p>
        </p:txBody>
      </p:sp>
    </p:spTree>
    <p:extLst>
      <p:ext uri="{BB962C8B-B14F-4D97-AF65-F5344CB8AC3E}">
        <p14:creationId xmlns:p14="http://schemas.microsoft.com/office/powerpoint/2010/main" val="279330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/>
              <a:t>فرایند اولیه خرید در شرکت فورد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420715"/>
            <a:ext cx="9006750" cy="543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68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/>
              <a:t>فرایند خرید در شرکت فورد پس از باز مهندسی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492399"/>
            <a:ext cx="9489281" cy="448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69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  <a:latin typeface="NimbusRomNo9L"/>
              </a:rPr>
              <a:t>Exercise 1.2 Consider the purchasing process at Ford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76375" y="2027573"/>
            <a:ext cx="103941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000000"/>
              </a:solidFill>
              <a:latin typeface="NimbusRomNo9L"/>
            </a:endParaRPr>
          </a:p>
          <a:p>
            <a:r>
              <a:rPr lang="en-US" sz="3200" dirty="0">
                <a:solidFill>
                  <a:srgbClr val="000000"/>
                </a:solidFill>
                <a:latin typeface="NimbusRomNo9L"/>
              </a:rPr>
              <a:t>1. Who are the actors in this process?</a:t>
            </a:r>
          </a:p>
          <a:p>
            <a:r>
              <a:rPr lang="en-US" sz="3200" dirty="0">
                <a:solidFill>
                  <a:srgbClr val="000000"/>
                </a:solidFill>
                <a:latin typeface="NimbusRomNo9L"/>
              </a:rPr>
              <a:t>2. Which actors can be considered to be the customer (or customers) in this process?</a:t>
            </a:r>
          </a:p>
          <a:p>
            <a:r>
              <a:rPr lang="en-US" sz="3200" dirty="0">
                <a:solidFill>
                  <a:srgbClr val="000000"/>
                </a:solidFill>
                <a:latin typeface="NimbusRomNo9L"/>
              </a:rPr>
              <a:t>3. What value does the process deliver to its customer(s)?</a:t>
            </a:r>
          </a:p>
          <a:p>
            <a:r>
              <a:rPr lang="en-US" sz="3200" dirty="0">
                <a:solidFill>
                  <a:srgbClr val="000000"/>
                </a:solidFill>
                <a:latin typeface="NimbusRomNo9L"/>
              </a:rPr>
              <a:t>4. What are the possible outcomes of this process?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7177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/>
              <a:t>وظایف مدیری که مسیولیت فرایند به عهده اوست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606" y="1449429"/>
            <a:ext cx="9182101" cy="501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7538" y="2864650"/>
            <a:ext cx="8847135" cy="871532"/>
          </a:xfrm>
        </p:spPr>
        <p:txBody>
          <a:bodyPr>
            <a:normAutofit fontScale="90000"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دوره عمر مدیریت فراین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ها وسهم  شبیه سازی در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آن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374" y="4455931"/>
            <a:ext cx="10071099" cy="509750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>
                <a:latin typeface="Times-Bold"/>
                <a:ea typeface="Calibri" panose="020F0502020204030204" pitchFamily="34" charset="0"/>
                <a:cs typeface="B Nazanin" panose="00000400000000000000" pitchFamily="2" charset="-78"/>
              </a:rPr>
              <a:t>The BPM Lifecycle</a:t>
            </a:r>
            <a:r>
              <a:rPr lang="fa-IR" sz="40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88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895" y="125413"/>
            <a:ext cx="10560538" cy="1143000"/>
          </a:xfrm>
        </p:spPr>
        <p:txBody>
          <a:bodyPr/>
          <a:lstStyle/>
          <a:p>
            <a:pPr algn="ctr"/>
            <a:r>
              <a:rPr lang="en-US" dirty="0" smtClean="0">
                <a:ea typeface="ＭＳ Ｐゴシック" pitchFamily="34" charset="-128"/>
              </a:rPr>
              <a:t>BPM Lifecycle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fa-IR" dirty="0" smtClean="0">
                <a:ea typeface="ＭＳ Ｐゴシック" pitchFamily="34" charset="-128"/>
              </a:rPr>
              <a:t>چرخه  حیات فرایند کسب وکار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0017371" y="1646384"/>
            <a:ext cx="887046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1158632" y="2798910"/>
            <a:ext cx="17584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AU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987308"/>
              </p:ext>
            </p:extLst>
          </p:nvPr>
        </p:nvGraphicFramePr>
        <p:xfrm>
          <a:off x="2258646" y="1667094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" name="Visio" r:id="rId4" imgW="6911893" imgH="5913324" progId="Visio.Drawing.11">
                  <p:embed/>
                </p:oleObj>
              </mc:Choice>
              <mc:Fallback>
                <p:oleObj name="Visio" r:id="rId4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8646" y="1667094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468747"/>
              </p:ext>
            </p:extLst>
          </p:nvPr>
        </p:nvGraphicFramePr>
        <p:xfrm>
          <a:off x="2259318" y="1666796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" name="Visio" r:id="rId6" imgW="6911893" imgH="5913324" progId="Visio.Drawing.11">
                  <p:embed/>
                </p:oleObj>
              </mc:Choice>
              <mc:Fallback>
                <p:oleObj name="Visio" r:id="rId6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318" y="1666796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640589"/>
              </p:ext>
            </p:extLst>
          </p:nvPr>
        </p:nvGraphicFramePr>
        <p:xfrm>
          <a:off x="2276386" y="1661742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" name="Visio" r:id="rId8" imgW="6911893" imgH="5913324" progId="Visio.Drawing.11">
                  <p:embed/>
                </p:oleObj>
              </mc:Choice>
              <mc:Fallback>
                <p:oleObj name="Visio" r:id="rId8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386" y="1661742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388618"/>
              </p:ext>
            </p:extLst>
          </p:nvPr>
        </p:nvGraphicFramePr>
        <p:xfrm>
          <a:off x="2276386" y="1666467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" name="Visio" r:id="rId10" imgW="6911893" imgH="5913324" progId="Visio.Drawing.11">
                  <p:embed/>
                </p:oleObj>
              </mc:Choice>
              <mc:Fallback>
                <p:oleObj name="Visio" r:id="rId10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386" y="1666467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04446"/>
              </p:ext>
            </p:extLst>
          </p:nvPr>
        </p:nvGraphicFramePr>
        <p:xfrm>
          <a:off x="2259258" y="1666467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" name="Visio" r:id="rId12" imgW="6911893" imgH="5913324" progId="Visio.Drawing.11">
                  <p:embed/>
                </p:oleObj>
              </mc:Choice>
              <mc:Fallback>
                <p:oleObj name="Visio" r:id="rId12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258" y="1666467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458545"/>
              </p:ext>
            </p:extLst>
          </p:nvPr>
        </p:nvGraphicFramePr>
        <p:xfrm>
          <a:off x="2259318" y="1666796"/>
          <a:ext cx="6527801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" name="Visio" r:id="rId14" imgW="6911893" imgH="5913324" progId="Visio.Drawing.11">
                  <p:embed/>
                </p:oleObj>
              </mc:Choice>
              <mc:Fallback>
                <p:oleObj name="Visio" r:id="rId14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318" y="1666796"/>
                        <a:ext cx="6527801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866038"/>
              </p:ext>
            </p:extLst>
          </p:nvPr>
        </p:nvGraphicFramePr>
        <p:xfrm>
          <a:off x="2276232" y="1667094"/>
          <a:ext cx="6527799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" name="Visio" r:id="rId16" imgW="6911893" imgH="5913324" progId="Visio.Drawing.11">
                  <p:embed/>
                </p:oleObj>
              </mc:Choice>
              <mc:Fallback>
                <p:oleObj name="Visio" r:id="rId16" imgW="6911893" imgH="591332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232" y="1667094"/>
                        <a:ext cx="6527799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 descr="\\psf\Home\Desktop\pics\ch2_harborarch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91" y="1615763"/>
            <a:ext cx="2346535" cy="97846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\\psf\Home\Desktop\pics\ch3_PurchaseOrder3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8" y="4600661"/>
            <a:ext cx="2003481" cy="94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\\psf\Home\Desktop\pics\ch3_PurchaseOrder1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156767" y="3039751"/>
            <a:ext cx="2127006" cy="19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\\psf\Home\Desktop\pics\ch6_cause_effect_rejected_equipment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966" y="4517192"/>
            <a:ext cx="1934182" cy="111061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\\psf\Home\Desktop\pics\ch7_BIMPCreditApplicationHistograms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0" y="2834912"/>
            <a:ext cx="1930380" cy="83504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2" descr="\\psf\Home\Desktop\pics\ch10_final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98" y="4840366"/>
            <a:ext cx="2261444" cy="46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 bwMode="auto">
          <a:xfrm>
            <a:off x="4689441" y="1695223"/>
            <a:ext cx="1586430" cy="692151"/>
          </a:xfrm>
          <a:prstGeom prst="roundRect">
            <a:avLst/>
          </a:prstGeom>
          <a:noFill/>
          <a:ln w="57150" cap="flat" cmpd="sng" algn="ctr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36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Custom 1">
      <a:majorFont>
        <a:latin typeface="B Tahoma"/>
        <a:ea typeface=""/>
        <a:cs typeface="B Titr"/>
      </a:majorFont>
      <a:minorFont>
        <a:latin typeface="Euphemia"/>
        <a:ea typeface=""/>
        <a:cs typeface="B Nazanin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0</TotalTime>
  <Words>2317</Words>
  <Application>Microsoft Office PowerPoint</Application>
  <PresentationFormat>Widescreen</PresentationFormat>
  <Paragraphs>219</Paragraphs>
  <Slides>43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8" baseType="lpstr">
      <vt:lpstr>ＭＳ Ｐゴシック</vt:lpstr>
      <vt:lpstr>2  Titr</vt:lpstr>
      <vt:lpstr>Arial</vt:lpstr>
      <vt:lpstr>B Nazanin</vt:lpstr>
      <vt:lpstr>B Tahoma</vt:lpstr>
      <vt:lpstr>B Titr</vt:lpstr>
      <vt:lpstr>Calibri</vt:lpstr>
      <vt:lpstr>Euphemia</vt:lpstr>
      <vt:lpstr>NimbusRomNo9L</vt:lpstr>
      <vt:lpstr>Symbol</vt:lpstr>
      <vt:lpstr>Times New Roman</vt:lpstr>
      <vt:lpstr>Times-Bold</vt:lpstr>
      <vt:lpstr>Wingdings</vt:lpstr>
      <vt:lpstr>Academic Literature 16x9</vt:lpstr>
      <vt:lpstr>Visio</vt:lpstr>
      <vt:lpstr>شبیه سازی فرایند محور</vt:lpstr>
      <vt:lpstr>مباحث این هفته</vt:lpstr>
      <vt:lpstr>جدول ۱-۱زمان های ورود و سرویس بر اساس آمار گذشته</vt:lpstr>
      <vt:lpstr>جدول ۲-۱</vt:lpstr>
      <vt:lpstr>جدول ۳-۱</vt:lpstr>
      <vt:lpstr>PowerPoint Presentation</vt:lpstr>
      <vt:lpstr>PowerPoint Presentation</vt:lpstr>
      <vt:lpstr>فراگیری و همه جایی مباحث فرایند.   </vt:lpstr>
      <vt:lpstr>فرایند سفارش Order-to-cash</vt:lpstr>
      <vt:lpstr>فرایند مذاگره برای سفار ش دادن Quote-to-orde</vt:lpstr>
      <vt:lpstr>فرایند تامین Procure-to-pay</vt:lpstr>
      <vt:lpstr>فرایند رفع  مشکلات  Issue-to-resolution</vt:lpstr>
      <vt:lpstr>فرایند تصویت و یا تایید   Application-to-approval: </vt:lpstr>
      <vt:lpstr>مثالی از فرایند Procure-to-pay  در شرکت BuildIT</vt:lpstr>
      <vt:lpstr>مثالی از فرایند Procure-to-pay  در شرکت BuildIT</vt:lpstr>
      <vt:lpstr>مثالی از فرایند Procure-to-pay  در شرکت BuildIT</vt:lpstr>
      <vt:lpstr>اجزا و عناصر فرایند های کسب و کار   </vt:lpstr>
      <vt:lpstr>فرایند از چه اجزایی تشکیل شده است؟</vt:lpstr>
      <vt:lpstr>فرایند از چه اجزایی تشکیل شده است؟ نقاط تصمیم</vt:lpstr>
      <vt:lpstr>فرایند از چه اجزایی تشکیل شده است؟ بازیگر (Actor)</vt:lpstr>
      <vt:lpstr>  فرایند از چه اجزایی تشکیل شده است؟ خروجی (outcome)</vt:lpstr>
      <vt:lpstr>تمرین 1-1 فرایند پذیرش دانشجو در دانشگاه</vt:lpstr>
      <vt:lpstr> ادامه)) تمرین 1-1 فرایند پذیرش دانشجو در دانشگاه</vt:lpstr>
      <vt:lpstr> ادامه)) تمرین 1-1 فرایند پذیرش دانشجو در دانشگاه</vt:lpstr>
      <vt:lpstr>  تمرین 1-1 فرایند پذیرش دانشجو در دانشگاه به سوالات ذیل پاسخ دهید</vt:lpstr>
      <vt:lpstr> تعریف فرایند کسب و کار   </vt:lpstr>
      <vt:lpstr> تعریف فرایند (تکرار تعریف قبل به زبان انگلیسی)                                                           </vt:lpstr>
      <vt:lpstr> منشا دانش مدیریت فرایند و تاریخچه آن     </vt:lpstr>
      <vt:lpstr> تعریف  مدیریت فرایند  کسب و کار(BPM )</vt:lpstr>
      <vt:lpstr>فرایندها در طول عمربشر متمرکز و تخصصی شدند</vt:lpstr>
      <vt:lpstr>مديريت واحد هاي حرفه ای و مديريت فرآيند</vt:lpstr>
      <vt:lpstr>مديريت فرآيند</vt:lpstr>
      <vt:lpstr>مديريت واحد هاي سازماني  </vt:lpstr>
      <vt:lpstr>فرایند اولیه خرید در شرکت فورد</vt:lpstr>
      <vt:lpstr>فرایند خرید در شرکت فورد پس از باز مهندسی</vt:lpstr>
      <vt:lpstr>Exercise 1.2 Consider the purchasing process at Ford</vt:lpstr>
      <vt:lpstr>وظایف مدیری که مسیولیت فرایند به عهده اوست</vt:lpstr>
      <vt:lpstr>دوره عمر مدیریت فرایند ها وسهم  شبیه سازی در آن</vt:lpstr>
      <vt:lpstr>BPM Lifecycle چرخه  حیات فرایند کسب وکار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2015-02-06T10:06:43Z</dcterms:created>
  <dcterms:modified xsi:type="dcterms:W3CDTF">2015-02-12T04:11:07Z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